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85" r:id="rId10"/>
    <p:sldId id="263" r:id="rId11"/>
    <p:sldId id="265" r:id="rId12"/>
    <p:sldId id="267" r:id="rId13"/>
    <p:sldId id="283" r:id="rId14"/>
    <p:sldId id="269" r:id="rId15"/>
    <p:sldId id="270" r:id="rId16"/>
    <p:sldId id="272" r:id="rId17"/>
    <p:sldId id="271" r:id="rId18"/>
    <p:sldId id="274" r:id="rId19"/>
    <p:sldId id="275" r:id="rId20"/>
    <p:sldId id="276" r:id="rId21"/>
    <p:sldId id="286" r:id="rId22"/>
    <p:sldId id="287" r:id="rId23"/>
    <p:sldId id="288" r:id="rId24"/>
    <p:sldId id="289" r:id="rId25"/>
    <p:sldId id="290" r:id="rId26"/>
    <p:sldId id="280" r:id="rId27"/>
    <p:sldId id="281" r:id="rId28"/>
    <p:sldId id="278" r:id="rId29"/>
    <p:sldId id="279" r:id="rId30"/>
    <p:sldId id="282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9A4"/>
    <a:srgbClr val="ABE1E7"/>
    <a:srgbClr val="DEF4F6"/>
    <a:srgbClr val="5B9BD5"/>
    <a:srgbClr val="E0F6F8"/>
    <a:srgbClr val="C2E4E8"/>
    <a:srgbClr val="7DC5CD"/>
    <a:srgbClr val="D7F3F6"/>
    <a:srgbClr val="DAF4F7"/>
    <a:srgbClr val="7DD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648" y="10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764D8-055A-422F-A459-C91AC33F661C}" type="datetimeFigureOut">
              <a:rPr lang="ru-RU" smtClean="0"/>
              <a:t>22.12.2025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10A81-83E5-44AF-B4AC-EC0FFDDA4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07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580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736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630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10A81-83E5-44AF-B4AC-EC0FFDDA4661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6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F58A-15B7-4611-99FC-03FB9E32E734}" type="datetime1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934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7948-AE79-4A37-B104-4ABA2A65764E}" type="datetime1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29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4742-23B3-47EB-BE46-4DADCD4E34DB}" type="datetime1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9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DFF4-452D-49D8-970F-DA9203814D82}" type="datetime1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60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63F61-54DE-4C3E-AAE9-C218470C58C0}" type="datetime1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60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DF2B-CD56-46EF-98B4-E1497762A43B}" type="datetime1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85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1AA00-D608-4EB0-8AF3-5EC383D0A545}" type="datetime1">
              <a:rPr lang="ru-RU" smtClean="0"/>
              <a:t>22.12.2025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5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7D8A-F8FD-40F6-9010-84C23EE6ECE6}" type="datetime1">
              <a:rPr lang="ru-RU" smtClean="0"/>
              <a:t>22.12.2025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01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4F93A-91C6-4B05-B62D-4682FFED8487}" type="datetime1">
              <a:rPr lang="ru-RU" smtClean="0"/>
              <a:t>22.12.2025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24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88840-449B-475F-B3D9-25B2A8A9DF22}" type="datetime1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81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F62C-66AA-4AED-B7C2-24BA6765B5E6}" type="datetime1">
              <a:rPr lang="ru-RU" smtClean="0"/>
              <a:t>22.12.2025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09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EBFBFB"/>
            </a:gs>
            <a:gs pos="35000">
              <a:srgbClr val="D2FAF8"/>
            </a:gs>
            <a:gs pos="2000">
              <a:srgbClr val="7EF0EB"/>
            </a:gs>
            <a:gs pos="82000">
              <a:schemeClr val="accent3">
                <a:lumMod val="45000"/>
                <a:lumOff val="55000"/>
              </a:schemeClr>
            </a:gs>
            <a:gs pos="92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3E93-B695-4E58-95D6-3EA9DD6721C7}" type="datetime1">
              <a:rPr lang="ru-RU" smtClean="0"/>
              <a:t>22.12.2025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A2584-9EDC-47C5-8355-CB9185F82E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08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3.wdp"/><Relationship Id="rId4" Type="http://schemas.openxmlformats.org/officeDocument/2006/relationships/image" Target="../media/image9.png"/><Relationship Id="rId9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4.xml"/><Relationship Id="rId18" Type="http://schemas.openxmlformats.org/officeDocument/2006/relationships/slide" Target="slide13.xml"/><Relationship Id="rId3" Type="http://schemas.openxmlformats.org/officeDocument/2006/relationships/hyperlink" Target="+&#1042;&#1074;&#1086;&#1076;%20&#1080;&#1085;&#1092;&#1086;&#1088;&#1084;&#1072;&#1094;&#1080;&#1080;%20&#1074;%20&#1087;&#1088;&#1086;&#1075;&#1088;&#1072;&#1084;&#1084;&#1077;%20PPP_LesFond.pptx" TargetMode="External"/><Relationship Id="rId21" Type="http://schemas.openxmlformats.org/officeDocument/2006/relationships/slide" Target="slide28.xml"/><Relationship Id="rId7" Type="http://schemas.openxmlformats.org/officeDocument/2006/relationships/slide" Target="slide19.xml"/><Relationship Id="rId12" Type="http://schemas.openxmlformats.org/officeDocument/2006/relationships/slide" Target="slide22.xml"/><Relationship Id="rId17" Type="http://schemas.openxmlformats.org/officeDocument/2006/relationships/slide" Target="slide18.xml"/><Relationship Id="rId2" Type="http://schemas.openxmlformats.org/officeDocument/2006/relationships/image" Target="../media/image1.png"/><Relationship Id="rId16" Type="http://schemas.openxmlformats.org/officeDocument/2006/relationships/slide" Target="slide21.xml"/><Relationship Id="rId20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7.xml"/><Relationship Id="rId5" Type="http://schemas.openxmlformats.org/officeDocument/2006/relationships/slide" Target="slide11.xml"/><Relationship Id="rId15" Type="http://schemas.openxmlformats.org/officeDocument/2006/relationships/slide" Target="slide14.xml"/><Relationship Id="rId23" Type="http://schemas.openxmlformats.org/officeDocument/2006/relationships/slide" Target="slide5.xml"/><Relationship Id="rId10" Type="http://schemas.openxmlformats.org/officeDocument/2006/relationships/slide" Target="slide16.xml"/><Relationship Id="rId19" Type="http://schemas.openxmlformats.org/officeDocument/2006/relationships/slide" Target="slide23.xml"/><Relationship Id="rId4" Type="http://schemas.openxmlformats.org/officeDocument/2006/relationships/slide" Target="slide3.xml"/><Relationship Id="rId9" Type="http://schemas.openxmlformats.org/officeDocument/2006/relationships/slide" Target="slide17.xml"/><Relationship Id="rId14" Type="http://schemas.openxmlformats.org/officeDocument/2006/relationships/slide" Target="slide12.xml"/><Relationship Id="rId22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mailto:otchet-rlh@roslesinforg.r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96890" y="6038986"/>
            <a:ext cx="1646629" cy="320531"/>
          </a:xfrm>
          <a:prstGeom prst="rect">
            <a:avLst/>
          </a:prstGeom>
          <a:solidFill>
            <a:srgbClr val="DEF4F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/>
            <a:endParaRPr lang="ru-RU" kern="0" dirty="0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05412" y="6196786"/>
            <a:ext cx="1704055" cy="525890"/>
          </a:xfrm>
          <a:prstGeom prst="rect">
            <a:avLst/>
          </a:prstGeom>
          <a:solidFill>
            <a:srgbClr val="2E99A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 01.01.202</a:t>
            </a:r>
            <a:r>
              <a:rPr kumimoji="0" lang="en-US" sz="1800" b="1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kumimoji="0" lang="ru-RU" sz="1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4151" y="2403"/>
            <a:ext cx="1840500" cy="26120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grpSp>
        <p:nvGrpSpPr>
          <p:cNvPr id="10" name="Группа 9"/>
          <p:cNvGrpSpPr/>
          <p:nvPr/>
        </p:nvGrpSpPr>
        <p:grpSpPr>
          <a:xfrm>
            <a:off x="1551624" y="1790181"/>
            <a:ext cx="9116374" cy="2777363"/>
            <a:chOff x="1551624" y="1790181"/>
            <a:chExt cx="8580797" cy="2777363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551624" y="1790181"/>
              <a:ext cx="5915385" cy="1134208"/>
            </a:xfrm>
            <a:prstGeom prst="rect">
              <a:avLst/>
            </a:prstGeom>
            <a:solidFill>
              <a:srgbClr val="DEF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 dirty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04417" y="1975818"/>
              <a:ext cx="7330792" cy="1875922"/>
            </a:xfrm>
            <a:prstGeom prst="rect">
              <a:avLst/>
            </a:prstGeom>
            <a:solidFill>
              <a:srgbClr val="ABE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 dirty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59576" y="2189649"/>
              <a:ext cx="8072845" cy="2377895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2464200"/>
            <a:ext cx="9387842" cy="1643231"/>
          </a:xfrm>
        </p:spPr>
        <p:txBody>
          <a:bodyPr anchor="ctr"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информации в программе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0975" y="4429124"/>
            <a:ext cx="10048875" cy="1071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275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551"/>
            <a:ext cx="933450" cy="1324765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338218" y="1763018"/>
            <a:ext cx="5429248" cy="229948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 «Покрытые лесной растительностью земли» по строке с кодом 14000 «Всего по разделам 1+2+3» должна быть равна показателям графы 2 в форме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1-ГЛР.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вводится новая категория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защитности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целевого назначения, после ввода всех данных по породам необходимо добавить строку 99999 «Контрольная сумма» по кнопке «Ввод». Заполнять ее не нужно. Она заполнится автоматически после прохождения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межформенного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контроля в области корректировки-по лесничествам.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50346" y="1760219"/>
            <a:ext cx="5274929" cy="155801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строке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проверяется  условие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графам: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= 2 + 3 + 4 + 6 + 7;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&gt;= 5;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&gt;=8;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= 10 + 11 + 12 + 13 + 14;</a:t>
            </a:r>
          </a:p>
          <a:p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&gt;=15.</a:t>
            </a:r>
          </a:p>
          <a:p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50346" y="3606452"/>
            <a:ext cx="5429249" cy="312057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1 - 16 формы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2-ГЛР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условия по строкам: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107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101 + 102 + 103 + 104 + 105 + 106;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110 + 111 + 112 + 113 + 114 + 115 + 116 + 117  +  120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+121;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&gt;= 123;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&gt;= 111;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133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124 + 125 + 126 + 127 + 130 + 131 + 132;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134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107 + 122 + 133;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141 + 143 + 144 + 145 + 147 + 150 + 151 + 153  +  154  +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+ 15  +  156  +  157  +  160 + 161 + 163 + 164 + 165 + 166 + 167 +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+ 171 + 172 + 173 + 175 + 177 + 180;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137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181  +  182 + 183 + 184 + 185 + 186 + 187 + 190 + 191 +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+ 193 + 194 + 195 + 196+ 197 + 198 + 200 + 204;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140 = 134 + 135 + 137.</a:t>
            </a:r>
          </a:p>
          <a:p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885591" y="4243436"/>
            <a:ext cx="2432116" cy="2290713"/>
            <a:chOff x="338218" y="3783494"/>
            <a:chExt cx="2814258" cy="2255763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38218" y="3783494"/>
              <a:ext cx="2814258" cy="2255763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" name="Прямоугольник 1"/>
            <p:cNvSpPr/>
            <p:nvPr/>
          </p:nvSpPr>
          <p:spPr>
            <a:xfrm>
              <a:off x="553603" y="5739881"/>
              <a:ext cx="538564" cy="278741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715624" y="6534149"/>
            <a:ext cx="638175" cy="385763"/>
          </a:xfrm>
        </p:spPr>
        <p:txBody>
          <a:bodyPr/>
          <a:lstStyle/>
          <a:p>
            <a:fld id="{315A2584-9EDC-47C5-8355-CB9185F82E40}" type="slidenum">
              <a:rPr lang="ru-RU" smtClean="0"/>
              <a:t>10</a:t>
            </a:fld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2-ГЛР. </a:t>
            </a:r>
            <a:r>
              <a:rPr lang="ru-RU" sz="3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7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2350" y="0"/>
            <a:ext cx="933450" cy="1324765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989204" y="3707030"/>
            <a:ext cx="4133851" cy="3006637"/>
            <a:chOff x="6419999" y="2851053"/>
            <a:chExt cx="5566540" cy="3742517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19999" y="2851053"/>
              <a:ext cx="5566540" cy="3742517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7845" y="6164101"/>
              <a:ext cx="257005" cy="236699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4690" y="3804402"/>
              <a:ext cx="257005" cy="236699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5359" y="4249148"/>
              <a:ext cx="410988" cy="378518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372211" y="1857468"/>
            <a:ext cx="5011652" cy="1459441"/>
            <a:chOff x="722396" y="1725961"/>
            <a:chExt cx="5011652" cy="1352647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922504" y="1725961"/>
              <a:ext cx="4811544" cy="1352647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Кнопка «Форма».</a:t>
              </a:r>
            </a:p>
            <a:p>
              <a:pPr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Далее «Другие сведения о лесном фонде и землях иных категорий».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3-ГЛР двойным кликом мыши.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Далее перейдете к вводу и корректировке данных.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1">
                <a:lnSpc>
                  <a:spcPct val="250000"/>
                </a:lnSpc>
              </a:pP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				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Блок-схема: узел 32"/>
            <p:cNvSpPr/>
            <p:nvPr/>
          </p:nvSpPr>
          <p:spPr>
            <a:xfrm>
              <a:off x="722396" y="1726210"/>
              <a:ext cx="366982" cy="318049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201550" y="3882148"/>
            <a:ext cx="2834744" cy="2011136"/>
            <a:chOff x="6000882" y="4109198"/>
            <a:chExt cx="2834744" cy="2011136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00882" y="4109198"/>
              <a:ext cx="2834744" cy="2011136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7453" y="4253097"/>
              <a:ext cx="338179" cy="336938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9036294" y="4234154"/>
            <a:ext cx="2910254" cy="2011136"/>
            <a:chOff x="9012115" y="4115990"/>
            <a:chExt cx="2910254" cy="2011136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12115" y="4115990"/>
              <a:ext cx="2910254" cy="2011136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3855" y="4756638"/>
              <a:ext cx="248315" cy="247405"/>
            </a:xfrm>
            <a:prstGeom prst="rect">
              <a:avLst/>
            </a:prstGeom>
          </p:spPr>
        </p:pic>
      </p:grp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>
            <a:off x="8645181" y="650452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11</a:t>
            </a:fld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9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534164" y="1723822"/>
            <a:ext cx="5146016" cy="1752944"/>
            <a:chOff x="6573397" y="1789060"/>
            <a:chExt cx="5146016" cy="1752944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6756888" y="1789060"/>
              <a:ext cx="4962525" cy="1752944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добавления строки  в форму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3-ГЛР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необходимо:</a:t>
              </a: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Нажать кнопку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«Ввод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открывшемся окне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административный район двойным кликом мыши.</a:t>
              </a: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Укажите   категорию земель двойным кликом мыши и нажмите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	</a:t>
              </a:r>
              <a:endPara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1" indent="-342900">
                <a:buFont typeface="Arial" panose="020B0604020202020204" pitchFamily="34" charset="0"/>
                <a:buChar char="•"/>
              </a:pP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Закройте окно клавишей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</a:p>
          </p:txBody>
        </p:sp>
        <p:sp>
          <p:nvSpPr>
            <p:cNvPr id="37" name="Блок-схема: узел 36"/>
            <p:cNvSpPr/>
            <p:nvPr/>
          </p:nvSpPr>
          <p:spPr>
            <a:xfrm>
              <a:off x="6573397" y="1789060"/>
              <a:ext cx="366982" cy="343160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</p:grpSp>
      <p:sp>
        <p:nvSpPr>
          <p:cNvPr id="38" name="Стрелка вниз 37"/>
          <p:cNvSpPr/>
          <p:nvPr/>
        </p:nvSpPr>
        <p:spPr>
          <a:xfrm>
            <a:off x="1729039" y="3014164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>
            <a:off x="8223139" y="3179662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29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0"/>
            <a:ext cx="933450" cy="1324765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601700" y="4611413"/>
            <a:ext cx="11218490" cy="103643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остальных форм в программе 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учитывать:</a:t>
            </a:r>
          </a:p>
          <a:p>
            <a:pPr marL="180000" lvl="1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302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формируется автоматически. Когда программа выдает ошибки согласования формы 302  с какой-либо другой формой - форму 302 не редактируем! В графе 1 указываются данные предыдущего отчетного периода, в графе 2 – данные текущего отчетного периода. 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3 -  отрицательная разность граф 1 и 2, графа 4 – положительная разность граф 1 и 2.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9659" y="5789119"/>
            <a:ext cx="11218490" cy="91648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10-ГЛР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303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3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графу 1 вводятся данные по фактическому состоянию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«По лесохозяйственному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регламенту» не обязательна для заполнения.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1419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12</a:t>
            </a:fld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3-, 302, 10-ГЛР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0" y="1659825"/>
            <a:ext cx="10503874" cy="281031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6821613" y="2175768"/>
            <a:ext cx="2946811" cy="19604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851558" y="4063380"/>
            <a:ext cx="1010071" cy="25755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22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8153108" y="1912582"/>
            <a:ext cx="3870442" cy="4404151"/>
          </a:xfrm>
          <a:prstGeom prst="roundRect">
            <a:avLst>
              <a:gd name="adj" fmla="val 16594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 формы 12-ГЛР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1 - 5 по строке с кодом 01 должны быть равны соответствующим данным формы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1-ГЛР;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строках 01 - 10 проверяются суммы чисел по графам: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= 1 + 2 + 3 + 4;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= 6 + 7 + 8;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1 - 9 проверяются условия по строкам: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 = 02 + 05 + 08;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 &gt;= 03 + 04;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 &gt;= 06;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 &gt;= 07;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 &gt;= 09;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07 сумма граф 5 + 9 = разнице граф 10 - 11 строки 40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13-ГЛР.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4384" y="2922581"/>
            <a:ext cx="3521978" cy="2384151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«Форма».</a:t>
            </a: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«Другие сведения о лесном фонде и землях иных категорий»</a:t>
            </a: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«12-ГЛР 304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Распр.не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покрытых по способам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лесовосстановления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Добавьте строку через «Ввод», двойной клик по 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мероприятияю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AutoNum type="arabicPeriod"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Удалить строку можно по кнопке «Удалить».</a:t>
            </a:r>
          </a:p>
          <a:p>
            <a:pPr marL="180000" lvl="1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t="6244"/>
          <a:stretch/>
        </p:blipFill>
        <p:spPr>
          <a:xfrm>
            <a:off x="3848101" y="2599238"/>
            <a:ext cx="4173268" cy="3309194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194384" y="1912582"/>
            <a:ext cx="3527754" cy="68665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12-ГЛР 304 (раздел 4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аналогично формам 1-,2-,3-ГЛР: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842" y="5550081"/>
            <a:ext cx="257005" cy="236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497" y="5518512"/>
            <a:ext cx="257005" cy="23669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837" y="4814070"/>
            <a:ext cx="257005" cy="236699"/>
          </a:xfrm>
          <a:prstGeom prst="rect">
            <a:avLst/>
          </a:prstGeom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610600" y="6491146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13</a:t>
            </a:fld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8022" y="3890"/>
            <a:ext cx="1003978" cy="1424860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118" y="5436237"/>
            <a:ext cx="1003978" cy="1424860"/>
          </a:xfrm>
          <a:prstGeom prst="rect">
            <a:avLst/>
          </a:prstGeom>
        </p:spPr>
      </p:pic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pPr lvl="0" defTabSz="457200"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12-ГЛР. </a:t>
            </a:r>
            <a:r>
              <a:rPr lang="ru-RU" sz="3200" b="1" kern="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</a:t>
            </a:r>
          </a:p>
        </p:txBody>
      </p:sp>
    </p:spTree>
    <p:extLst>
      <p:ext uri="{BB962C8B-B14F-4D97-AF65-F5344CB8AC3E}">
        <p14:creationId xmlns:p14="http://schemas.microsoft.com/office/powerpoint/2010/main" val="3744218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601700" y="1843938"/>
            <a:ext cx="9614962" cy="4217497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 algn="just">
              <a:lnSpc>
                <a:spcPct val="2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 (305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5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Сведения по строке 10 «Лесные культуры – всего» по графам 1 и 2 берутся из формы 1-ГЛР предыдущего отчетного периода. По остальным строкам данные граф  1 и 2 данные заполняются  из форм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предыдущего отчетного периода и другой документации. 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Созданные под пологом леса лесные культуры учитываются в графах 2,4,7,9,10,12,13,14 по строкам с кодами 30-33, как не переведенные в покрытые лесной растительностью земли.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рубки верхнего полога они учитываются по строкам с кодами 20-23 «в том числе реконструкция насаждений» и, в зависимости от состояния, относятся к лесным культурам, переведенным или не переведенным  в покрытые лесной растительностью земли.</a:t>
            </a:r>
          </a:p>
          <a:p>
            <a:pPr marL="18000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Строки с кодами 40-44 «Содействие естественному возобновлению» графа 10- указывается площадь проведенного мероприятия за 2 последних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межучетных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периода, а в графах 11-14 – результаты мероприятия за эти годы.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9650" y="649458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14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35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842247" y="1710582"/>
            <a:ext cx="10086975" cy="3886201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2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000" lvl="1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 (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305 раздел 5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</a:t>
            </a:r>
          </a:p>
          <a:p>
            <a:pPr marL="180000" lvl="1"/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Данные по графам 1 и 2 сверяются с соответствующими показателями предыдущего отчетного периода.</a:t>
            </a:r>
          </a:p>
          <a:p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1 - 14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проверяются условия по строкам: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 11 + 12 + 13 +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14+15;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 20;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&gt;= 21 + 22 + 23;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&gt;= 31 + 32 + 33;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&gt;= 41 + 43 + 44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	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 &gt;= 42;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&gt;= 51 + 52 + 53;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строке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соблюдаться условия по графам: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 11 + 12 + 14;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&gt;= 13;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10: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графы 1 = раздел 2 графа 1 строка 22;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графы 2 = раздел 2 графа 1 строка 23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337" y="4425491"/>
            <a:ext cx="2214425" cy="2167395"/>
          </a:xfrm>
          <a:prstGeom prst="rect">
            <a:avLst/>
          </a:prstGeom>
          <a:ln>
            <a:noFill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11049163" y="5936582"/>
            <a:ext cx="1142837" cy="372007"/>
          </a:xfrm>
          <a:prstGeom prst="roundRect">
            <a:avLst/>
          </a:prstGeom>
          <a:solidFill>
            <a:srgbClr val="E5FCFF"/>
          </a:solidFill>
          <a:ln>
            <a:solidFill>
              <a:srgbClr val="E7F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28295" y="5637343"/>
            <a:ext cx="8193551" cy="704850"/>
          </a:xfrm>
          <a:prstGeom prst="roundRect">
            <a:avLst>
              <a:gd name="adj" fmla="val 22628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Баланс лесных культур проверяется по формуле: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13-ГЛР графы 1+2-4-5+6+7-8-9+11+12=Форма 1-ГЛР строка 01 графы 3+4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0125" y="6532012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15</a:t>
            </a:fld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827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7393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16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8529" y1="40171" x2="48529" y2="40171"/>
                        <a14:foregroundMark x1="64706" y1="47009" x2="64706" y2="47009"/>
                        <a14:foregroundMark x1="57353" y1="57692" x2="57353" y2="57692"/>
                        <a14:foregroundMark x1="62255" y1="57692" x2="62255" y2="57692"/>
                        <a14:foregroundMark x1="52451" y1="57692" x2="52451" y2="57692"/>
                        <a14:foregroundMark x1="54412" y1="59829" x2="54412" y2="59829"/>
                        <a14:foregroundMark x1="58824" y1="60256" x2="58824" y2="60256"/>
                        <a14:foregroundMark x1="17157" y1="37607" x2="18627" y2="38034"/>
                        <a14:foregroundMark x1="17157" y1="37607" x2="16176" y2="35897"/>
                        <a14:foregroundMark x1="15196" y1="35043" x2="13725" y2="30342"/>
                        <a14:foregroundMark x1="13725" y1="30342" x2="14216" y2="25641"/>
                        <a14:foregroundMark x1="14216" y1="25641" x2="16667" y2="23504"/>
                        <a14:foregroundMark x1="17157" y1="23504" x2="25000" y2="22222"/>
                        <a14:foregroundMark x1="25000" y1="21795" x2="26961" y2="17521"/>
                        <a14:foregroundMark x1="27941" y1="17521" x2="29412" y2="17521"/>
                        <a14:foregroundMark x1="29902" y1="18803" x2="28922" y2="25214"/>
                        <a14:foregroundMark x1="28922" y1="26923" x2="28922" y2="27350"/>
                        <a14:foregroundMark x1="29412" y1="27778" x2="30882" y2="30342"/>
                        <a14:foregroundMark x1="30882" y1="30769" x2="29412" y2="34188"/>
                        <a14:foregroundMark x1="29412" y1="34188" x2="27941" y2="35470"/>
                        <a14:foregroundMark x1="27941" y1="35470" x2="24510" y2="38034"/>
                        <a14:foregroundMark x1="21569" y1="30342" x2="21569" y2="30342"/>
                        <a14:foregroundMark x1="17647" y1="26923" x2="17647" y2="26923"/>
                        <a14:foregroundMark x1="21078" y1="27350" x2="21078" y2="27350"/>
                        <a14:foregroundMark x1="24510" y1="25641" x2="24510" y2="25641"/>
                        <a14:foregroundMark x1="25490" y1="29060" x2="25490" y2="29915"/>
                        <a14:foregroundMark x1="32843" y1="86325" x2="31373" y2="87179"/>
                        <a14:foregroundMark x1="23529" y1="95299" x2="44608" y2="91026"/>
                        <a14:foregroundMark x1="44118" y1="90171" x2="41667" y2="85043"/>
                        <a14:foregroundMark x1="39216" y1="85043" x2="39216" y2="85043"/>
                        <a14:foregroundMark x1="34804" y1="86325" x2="34804" y2="86325"/>
                        <a14:foregroundMark x1="36765" y1="90171" x2="36765" y2="90171"/>
                        <a14:foregroundMark x1="28431" y1="91026" x2="28431" y2="91026"/>
                        <a14:foregroundMark x1="46569" y1="91026" x2="55392" y2="90171"/>
                        <a14:foregroundMark x1="55882" y1="90598" x2="58824" y2="88889"/>
                        <a14:foregroundMark x1="60294" y1="87607" x2="60784" y2="89744"/>
                        <a14:foregroundMark x1="61765" y1="88889" x2="64706" y2="87607"/>
                        <a14:foregroundMark x1="67647" y1="89744" x2="69118" y2="92308"/>
                        <a14:foregroundMark x1="43627" y1="94017" x2="49020" y2="98291"/>
                        <a14:foregroundMark x1="46569" y1="92735" x2="60294" y2="93590"/>
                        <a14:foregroundMark x1="89706" y1="69658" x2="81863" y2="76923"/>
                        <a14:foregroundMark x1="82353" y1="77778" x2="81373" y2="79915"/>
                        <a14:foregroundMark x1="84314" y1="83333" x2="90686" y2="84188"/>
                        <a14:foregroundMark x1="90686" y1="83333" x2="90196" y2="77350"/>
                        <a14:foregroundMark x1="15686" y1="30342" x2="15686" y2="30342"/>
                        <a14:foregroundMark x1="24020" y1="34188" x2="24020" y2="34188"/>
                        <a14:foregroundMark x1="20588" y1="33333" x2="20588" y2="33333"/>
                        <a14:foregroundMark x1="63725" y1="58974" x2="63725" y2="58974"/>
                        <a14:foregroundMark x1="28922" y1="86752" x2="27451" y2="86325"/>
                        <a14:foregroundMark x1="26471" y1="87179" x2="18627" y2="90598"/>
                        <a14:backgroundMark x1="20098" y1="22650" x2="20098" y2="22650"/>
                        <a14:backgroundMark x1="21078" y1="22650" x2="21078" y2="22650"/>
                        <a14:backgroundMark x1="22059" y1="22222" x2="22059" y2="22222"/>
                        <a14:backgroundMark x1="22549" y1="23077" x2="22549" y2="23077"/>
                        <a14:backgroundMark x1="23529" y1="22650" x2="23529" y2="22650"/>
                        <a14:backgroundMark x1="24510" y1="22222" x2="24510" y2="22222"/>
                        <a14:backgroundMark x1="25000" y1="20513" x2="25000" y2="20513"/>
                        <a14:backgroundMark x1="25000" y1="19231" x2="25000" y2="19231"/>
                        <a14:backgroundMark x1="26471" y1="17521" x2="26471" y2="17949"/>
                        <a14:backgroundMark x1="28922" y1="17094" x2="28922" y2="17094"/>
                        <a14:backgroundMark x1="30882" y1="17521" x2="30882" y2="17521"/>
                        <a14:backgroundMark x1="30392" y1="18376" x2="30392" y2="18803"/>
                        <a14:backgroundMark x1="30882" y1="20940" x2="30882" y2="20940"/>
                        <a14:backgroundMark x1="30392" y1="23504" x2="30392" y2="23932"/>
                        <a14:backgroundMark x1="29902" y1="25641" x2="29902" y2="26068"/>
                        <a14:backgroundMark x1="29902" y1="26496" x2="29902" y2="26496"/>
                        <a14:backgroundMark x1="30392" y1="27778" x2="30392" y2="27778"/>
                        <a14:backgroundMark x1="30392" y1="22222" x2="30392" y2="22222"/>
                        <a14:backgroundMark x1="30392" y1="20085" x2="30392" y2="20085"/>
                        <a14:backgroundMark x1="27941" y1="17521" x2="27941" y2="17521"/>
                        <a14:backgroundMark x1="17647" y1="23077" x2="17647" y2="23077"/>
                        <a14:backgroundMark x1="18627" y1="23077" x2="18627" y2="23077"/>
                        <a14:backgroundMark x1="19118" y1="22650" x2="19118" y2="22650"/>
                        <a14:backgroundMark x1="16176" y1="23932" x2="16176" y2="23932"/>
                        <a14:backgroundMark x1="15196" y1="23932" x2="15196" y2="23932"/>
                        <a14:backgroundMark x1="16667" y1="23504" x2="16667" y2="23504"/>
                        <a14:backgroundMark x1="16176" y1="23504" x2="16176" y2="23504"/>
                        <a14:backgroundMark x1="16176" y1="23504" x2="16176" y2="23504"/>
                        <a14:backgroundMark x1="14706" y1="25214" x2="14706" y2="25214"/>
                        <a14:backgroundMark x1="14216" y1="26068" x2="13725" y2="26496"/>
                        <a14:backgroundMark x1="13725" y1="25641" x2="13725" y2="25641"/>
                        <a14:backgroundMark x1="13235" y1="27778" x2="13235" y2="27778"/>
                        <a14:backgroundMark x1="13235" y1="29915" x2="13235" y2="29915"/>
                        <a14:backgroundMark x1="12745" y1="30769" x2="12745" y2="31197"/>
                        <a14:backgroundMark x1="12745" y1="32051" x2="12745" y2="32051"/>
                        <a14:backgroundMark x1="13725" y1="32479" x2="13725" y2="32479"/>
                        <a14:backgroundMark x1="12745" y1="29487" x2="12745" y2="29487"/>
                        <a14:backgroundMark x1="13725" y1="29060" x2="13725" y2="29060"/>
                        <a14:backgroundMark x1="13725" y1="32479" x2="13725" y2="32479"/>
                        <a14:backgroundMark x1="13725" y1="31197" x2="13725" y2="31197"/>
                        <a14:backgroundMark x1="13235" y1="32479" x2="13235" y2="32479"/>
                        <a14:backgroundMark x1="13725" y1="33761" x2="14216" y2="34188"/>
                        <a14:backgroundMark x1="14216" y1="34615" x2="14706" y2="35043"/>
                        <a14:backgroundMark x1="15196" y1="35470" x2="15196" y2="35470"/>
                        <a14:backgroundMark x1="16667" y1="37179" x2="16667" y2="37179"/>
                        <a14:backgroundMark x1="17647" y1="38462" x2="17647" y2="38462"/>
                        <a14:backgroundMark x1="18627" y1="38462" x2="18627" y2="38462"/>
                        <a14:backgroundMark x1="16176" y1="36752" x2="16176" y2="36752"/>
                        <a14:backgroundMark x1="14706" y1="36325" x2="14706" y2="36325"/>
                        <a14:backgroundMark x1="29412" y1="35043" x2="29412" y2="35043"/>
                        <a14:backgroundMark x1="29902" y1="34188" x2="29902" y2="34188"/>
                        <a14:backgroundMark x1="30882" y1="32479" x2="30882" y2="32479"/>
                        <a14:backgroundMark x1="30882" y1="31197" x2="30882" y2="311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279" y="4997419"/>
            <a:ext cx="1578350" cy="168293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849603" y="1883823"/>
            <a:ext cx="7254843" cy="3301069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ГЛР (раздел </a:t>
            </a: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1"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составляется на основе распределения покрытых лесной растительностью земель по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полнотам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классам бонитета насаждений увязанных с формой 2-ГЛР по основным лесообразующим породам. </a:t>
            </a:r>
          </a:p>
          <a:p>
            <a:pPr marL="0" lvl="1"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формы</a:t>
            </a:r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16 графа 6 = графам 1 + 2 + 3  +  4  +  5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 16 = =строкам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+ 11 + 12 + 13 + 14 + 15 графы 6 = 100%;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вышеописанное условие должно соблюдаться для каждой из групп пород в пределах групп возраста.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endParaRPr lang="ru-RU" sz="19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108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01700" y="1624404"/>
            <a:ext cx="10752582" cy="489267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306 ГЛР (раздел 6) Сведения о рубках промежуточного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308 Характеристика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гидролесомелиоративного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фонда</a:t>
            </a: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309 Характеристика путей транспорта</a:t>
            </a: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310 Фонд подсочки</a:t>
            </a:r>
          </a:p>
          <a:p>
            <a:pPr marL="0" lvl="1" algn="just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311 Изученность земель лесного фонда и лесов на землях категорий</a:t>
            </a:r>
          </a:p>
          <a:p>
            <a:pPr marL="0" lvl="1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Указываются сведения о всей площади лесного фонда и лесов, не входящих в лесной фонд, в зоне деятельности лесничества. Не обязательна для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запрашивает заполнение формы 311, то достаточно добавить строку 01 «Всего» и пройти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по кнопке «Контроль».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endParaRPr lang="ru-RU" sz="19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endParaRPr lang="ru-RU" sz="195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/>
            <a:r>
              <a:rPr lang="ru-RU" sz="195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95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1075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17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93648" y="4715930"/>
            <a:ext cx="48827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4542" y="3811505"/>
            <a:ext cx="876300" cy="34290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592" y="3835516"/>
            <a:ext cx="361950" cy="360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4580" y="4601146"/>
            <a:ext cx="2505075" cy="285750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471517" y="4482411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4580" y="5413660"/>
            <a:ext cx="2895600" cy="276225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6466791" y="5288442"/>
            <a:ext cx="455295" cy="528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220791" y="4691665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01592" y="4143974"/>
            <a:ext cx="2911586" cy="1810806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6053" y="4883011"/>
            <a:ext cx="914400" cy="266700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811174" y="4751116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не обязательные для заполнения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395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114425" y="1704784"/>
            <a:ext cx="8836913" cy="3356997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Форма 11-ГЛР Сведения о загрязнении радионуклидами</a:t>
            </a:r>
          </a:p>
          <a:p>
            <a:pPr marL="360000" lvl="1" algn="just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(раздел 12)</a:t>
            </a:r>
          </a:p>
          <a:p>
            <a:pPr marL="0" lvl="1"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строке программа проверяет соблюдение условий по графам: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 = 2 + 3 + 4;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 &gt;= 5;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5 &gt;= 6;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6 &gt;= 7;</a:t>
            </a:r>
          </a:p>
          <a:p>
            <a:pPr marL="360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&gt;= 8;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&gt;= 10;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&gt;=11;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1 - 11 проверяется равенство чисел по строкам:</a:t>
            </a:r>
          </a:p>
          <a:p>
            <a:pPr marL="360000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 = 01 + 02 + 03 + 04.</a:t>
            </a: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7953" y="4917565"/>
            <a:ext cx="2214425" cy="2110776"/>
          </a:xfrm>
          <a:prstGeom prst="rect">
            <a:avLst/>
          </a:prstGeom>
          <a:ln>
            <a:noFill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10234192" y="6351744"/>
            <a:ext cx="1125064" cy="372007"/>
          </a:xfrm>
          <a:prstGeom prst="roundRect">
            <a:avLst/>
          </a:prstGeom>
          <a:solidFill>
            <a:srgbClr val="E5FCFF"/>
          </a:solidFill>
          <a:ln>
            <a:solidFill>
              <a:srgbClr val="E7F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4425" y="5120778"/>
            <a:ext cx="8844508" cy="852175"/>
          </a:xfrm>
          <a:prstGeom prst="roundRect">
            <a:avLst>
              <a:gd name="adj" fmla="val 22628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формами не забывайте проходить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 кнопк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«Контроль»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16056" y="650049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18</a:t>
            </a:fld>
            <a:endParaRPr lang="ru-RU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07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72211" y="1655582"/>
            <a:ext cx="9844451" cy="59715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окончания ввода и корректировки информации выйдете в главное меню клавишей 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пока не станет активным главное меню. Следующий обязательный шаг-контроль информации в области корректировки.</a:t>
            </a: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601700" y="2449417"/>
            <a:ext cx="5100469" cy="613807"/>
            <a:chOff x="408818" y="2443355"/>
            <a:chExt cx="5100469" cy="535548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601314" y="2443355"/>
              <a:ext cx="4907973" cy="535548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000" lvl="1" algn="just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главном меню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вкладка «Контроль», далее «Контроль информации в области корректировки – по лесничествам»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408818" y="2443355"/>
              <a:ext cx="392688" cy="336872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6611485" y="2454449"/>
            <a:ext cx="3906174" cy="51255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6000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Выберете лесничество двойным кликом мыши.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>
          <a:xfrm>
            <a:off x="9448800" y="6501246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19</a:t>
            </a:fld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316697" y="2455036"/>
            <a:ext cx="392688" cy="386099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pPr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форм ГЛР</a:t>
            </a:r>
          </a:p>
        </p:txBody>
      </p:sp>
      <p:sp>
        <p:nvSpPr>
          <p:cNvPr id="27" name="Стрелка вниз 26"/>
          <p:cNvSpPr/>
          <p:nvPr/>
        </p:nvSpPr>
        <p:spPr>
          <a:xfrm>
            <a:off x="2089800" y="2757081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364470" y="2664506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372211" y="4219374"/>
            <a:ext cx="5829300" cy="1170045"/>
            <a:chOff x="333532" y="4219374"/>
            <a:chExt cx="5829300" cy="1170045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3"/>
            <a:srcRect t="5508"/>
            <a:stretch/>
          </p:blipFill>
          <p:spPr>
            <a:xfrm>
              <a:off x="333532" y="4219374"/>
              <a:ext cx="5829300" cy="1170045"/>
            </a:xfrm>
            <a:prstGeom prst="rect">
              <a:avLst/>
            </a:prstGeom>
          </p:spPr>
        </p:pic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5933" y="4686046"/>
              <a:ext cx="257005" cy="236699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6705809" y="3693449"/>
            <a:ext cx="4608408" cy="2776455"/>
            <a:chOff x="6705809" y="3693449"/>
            <a:chExt cx="4608408" cy="277645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05809" y="3693449"/>
              <a:ext cx="4608408" cy="2776455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1085" y="5722415"/>
              <a:ext cx="253878" cy="2375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77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61533" y="3890"/>
            <a:ext cx="9606551" cy="1499106"/>
            <a:chOff x="661068" y="131957"/>
            <a:chExt cx="9606551" cy="14991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61068" y="480864"/>
              <a:ext cx="8040499" cy="1150199"/>
            </a:xfrm>
            <a:prstGeom prst="rect">
              <a:avLst/>
            </a:prstGeom>
            <a:solidFill>
              <a:srgbClr val="DEF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67671" y="260484"/>
              <a:ext cx="8554641" cy="1171737"/>
            </a:xfrm>
            <a:prstGeom prst="rect">
              <a:avLst/>
            </a:prstGeom>
            <a:solidFill>
              <a:srgbClr val="ABE1E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57274" y="131957"/>
              <a:ext cx="9210345" cy="1132487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36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Оглавление</a:t>
              </a:r>
              <a:endParaRPr lang="ru-RU" sz="3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5116" y="3890"/>
            <a:ext cx="1006884" cy="1428984"/>
          </a:xfrm>
          <a:prstGeom prst="rect">
            <a:avLst/>
          </a:prstGeom>
        </p:spPr>
      </p:pic>
      <p:sp>
        <p:nvSpPr>
          <p:cNvPr id="8" name="Блок-схема: альтернативный процесс 7">
            <a:hlinkClick r:id="rId3" action="ppaction://hlinkpres?slideindex=1&amp;slidetitle="/>
          </p:cNvPr>
          <p:cNvSpPr/>
          <p:nvPr/>
        </p:nvSpPr>
        <p:spPr>
          <a:xfrm>
            <a:off x="305305" y="1767281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Ввод и корректировка информации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76089" y="5606722"/>
            <a:ext cx="3625137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Ввод и корректировка формы 3-ГЛР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01226" y="4318806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Ввод и корректировка формы 2-ГЛР. Корректировка ключевых р...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328997" y="4963766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Межформенный</a:t>
            </a:r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 контроль форм ГЛР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05305" y="4963766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Ввод и корректировка формы 2-ГЛР.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Внутриформенные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 контроли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328997" y="3660337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Формы не обязательные для заполнения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4328997" y="3032519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Ввод и корректировка формы 5-ГЛР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альтернативный процесс 22">
            <a:hlinkClick r:id="rId11" action="ppaction://hlinksldjump"/>
          </p:cNvPr>
          <p:cNvSpPr/>
          <p:nvPr/>
        </p:nvSpPr>
        <p:spPr>
          <a:xfrm>
            <a:off x="296157" y="3675338"/>
            <a:ext cx="3600000" cy="432000"/>
          </a:xfrm>
          <a:prstGeom prst="flowChartAlternateProcess">
            <a:avLst/>
          </a:prstGeom>
          <a:solidFill>
            <a:srgbClr val="DEF4F6"/>
          </a:solidFill>
          <a:ln>
            <a:solidFill>
              <a:srgbClr val="5B9BD5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Ввод и корректировка формы 2-ГЛР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4332943" y="6249678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Исправление ошибок (для лесничества)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Блок-схема: альтернативный процесс 25"/>
          <p:cNvSpPr/>
          <p:nvPr/>
        </p:nvSpPr>
        <p:spPr>
          <a:xfrm>
            <a:off x="305305" y="2414999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Выбор формы для ввода и редактирования данных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Блок-схема: альтернативный процесс 26"/>
          <p:cNvSpPr/>
          <p:nvPr/>
        </p:nvSpPr>
        <p:spPr>
          <a:xfrm>
            <a:off x="310374" y="6249678"/>
            <a:ext cx="3600000" cy="4356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4" action="ppaction://hlinksldjump"/>
              </a:rPr>
              <a:t>Ввод и корректировка форм 3-, 302, 10-ГЛР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Блок-схема: альтернативный процесс 29"/>
          <p:cNvSpPr/>
          <p:nvPr/>
        </p:nvSpPr>
        <p:spPr>
          <a:xfrm>
            <a:off x="4332943" y="2405304"/>
            <a:ext cx="3596054" cy="426255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 action="ppaction://hlinksldjump"/>
              </a:rPr>
              <a:t>Ввод и корректировка формы 13-ГЛР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4328997" y="5609819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 action="ppaction://hlinksldjump"/>
              </a:rPr>
              <a:t>Исправление ошибок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4328997" y="4308627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7" action="ppaction://hlinksldjump"/>
              </a:rPr>
              <a:t>Ввод и корректировка формы 11-ГЛР 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4328997" y="1767281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/>
              </a:rPr>
              <a:t>Ввод и корректировка формы 12-ГЛР. </a:t>
            </a:r>
            <a:r>
              <a:rPr lang="ru-RU" sz="1600" dirty="0" err="1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/>
              </a:rPr>
              <a:t>Внутриформенные</a:t>
            </a:r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8" action="ppaction://hlinksldjump"/>
              </a:rPr>
              <a:t> контроли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8268465" y="1765635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9" action="ppaction://hlinksldjump"/>
              </a:rPr>
              <a:t>Работа с присланными BD (для ОИВ)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283094" y="2405304"/>
            <a:ext cx="3600000" cy="432000"/>
          </a:xfrm>
          <a:prstGeom prst="roundRect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0" action="ppaction://hlinksldjump"/>
              </a:rPr>
              <a:t>Формирование свода по субъекту (только для ОИВ)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8287581" y="3040321"/>
            <a:ext cx="3600000" cy="432000"/>
          </a:xfrm>
          <a:prstGeom prst="roundRect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1" action="ppaction://hlinksldjump"/>
              </a:rPr>
              <a:t>Вывод информации из базы данных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283094" y="3660337"/>
            <a:ext cx="3600000" cy="432000"/>
          </a:xfrm>
          <a:prstGeom prst="roundRect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2" action="ppaction://hlinksldjump"/>
              </a:rPr>
              <a:t>Приложение 1</a:t>
            </a:r>
            <a:endParaRPr 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Блок-схема: альтернативный процесс 41">
            <a:hlinkClick r:id="rId4" action="ppaction://hlinksldjump"/>
          </p:cNvPr>
          <p:cNvSpPr/>
          <p:nvPr/>
        </p:nvSpPr>
        <p:spPr>
          <a:xfrm>
            <a:off x="305305" y="3062717"/>
            <a:ext cx="3600000" cy="432000"/>
          </a:xfrm>
          <a:prstGeom prst="flowChartAlternateProcess">
            <a:avLst/>
          </a:prstGeom>
          <a:solidFill>
            <a:srgbClr val="DEF4F6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3" action="ppaction://hlinksldjump"/>
              </a:rPr>
              <a:t>Ввод и корректировка формы 1-ГЛР</a:t>
            </a:r>
            <a:endParaRPr lang="ru-RU" sz="1600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863511" y="1187019"/>
            <a:ext cx="2498103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низ 44"/>
          <p:cNvSpPr/>
          <p:nvPr/>
        </p:nvSpPr>
        <p:spPr>
          <a:xfrm>
            <a:off x="4879945" y="1142195"/>
            <a:ext cx="2498103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низ 45"/>
          <p:cNvSpPr/>
          <p:nvPr/>
        </p:nvSpPr>
        <p:spPr>
          <a:xfrm>
            <a:off x="8834042" y="1133563"/>
            <a:ext cx="2498103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35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5965908" y="1768573"/>
            <a:ext cx="2377376" cy="1160122"/>
            <a:chOff x="6057311" y="1757662"/>
            <a:chExt cx="2377376" cy="1160122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57311" y="1757662"/>
              <a:ext cx="2377376" cy="1160122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3637" y="2606037"/>
              <a:ext cx="257005" cy="236699"/>
            </a:xfrm>
            <a:prstGeom prst="rect">
              <a:avLst/>
            </a:prstGeom>
          </p:spPr>
        </p:pic>
      </p:grpSp>
      <p:sp>
        <p:nvSpPr>
          <p:cNvPr id="13" name="Скругленный прямоугольник 12"/>
          <p:cNvSpPr/>
          <p:nvPr/>
        </p:nvSpPr>
        <p:spPr>
          <a:xfrm>
            <a:off x="678660" y="3835457"/>
            <a:ext cx="4264155" cy="203401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открывшемся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протоколе контроля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указаны, например: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лесничества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лесничества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pPr marL="0" lvl="1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 ошибка и т.д.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12165" y="1770371"/>
            <a:ext cx="4630651" cy="1438585"/>
            <a:chOff x="624101" y="1739489"/>
            <a:chExt cx="4630651" cy="143858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90597" y="1763894"/>
              <a:ext cx="4264155" cy="1414180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наличии ошибок, программа </a:t>
              </a:r>
              <a:r>
                <a:rPr lang="en-US" sz="16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выдаст соответствующие сообщения. Нажмите «ОК», далее откроется протокол контроля.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Блок-схема: узел 23"/>
            <p:cNvSpPr/>
            <p:nvPr/>
          </p:nvSpPr>
          <p:spPr>
            <a:xfrm>
              <a:off x="624101" y="1739489"/>
              <a:ext cx="513054" cy="476954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Блок-схема: узел 24"/>
          <p:cNvSpPr/>
          <p:nvPr/>
        </p:nvSpPr>
        <p:spPr>
          <a:xfrm>
            <a:off x="341361" y="3840796"/>
            <a:ext cx="520677" cy="476955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20</a:t>
            </a:fld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форм ГЛР</a:t>
            </a:r>
            <a:endParaRPr lang="ru-RU" sz="3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 rot="16200000">
            <a:off x="4466311" y="2264922"/>
            <a:ext cx="1612177" cy="623074"/>
          </a:xfrm>
          <a:prstGeom prst="downArrow">
            <a:avLst>
              <a:gd name="adj1" fmla="val 40931"/>
              <a:gd name="adj2" fmla="val 72694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6200000">
            <a:off x="4466312" y="4615294"/>
            <a:ext cx="1612177" cy="623074"/>
          </a:xfrm>
          <a:prstGeom prst="downArrow">
            <a:avLst>
              <a:gd name="adj1" fmla="val 40931"/>
              <a:gd name="adj2" fmla="val 72694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0827" y="1803548"/>
            <a:ext cx="2815094" cy="1125147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916" y="2624310"/>
            <a:ext cx="257005" cy="2366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3761" y="3167585"/>
            <a:ext cx="5642160" cy="340527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60" y="3145849"/>
            <a:ext cx="253072" cy="23669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668" y="3382548"/>
            <a:ext cx="253072" cy="23669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290" y="3142685"/>
            <a:ext cx="253072" cy="23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8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21</a:t>
            </a:fld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597921" y="1573860"/>
            <a:ext cx="9708829" cy="520831"/>
            <a:chOff x="838352" y="1651130"/>
            <a:chExt cx="4363387" cy="901148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937584" y="1842637"/>
              <a:ext cx="4264155" cy="709641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исправления ошибок необходимо закрыть протокол контроля и выйти в главное меню клавишей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838352" y="1651130"/>
              <a:ext cx="181884" cy="65982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Скругленный прямоугольник 15"/>
          <p:cNvSpPr/>
          <p:nvPr/>
        </p:nvSpPr>
        <p:spPr>
          <a:xfrm>
            <a:off x="790789" y="2268280"/>
            <a:ext cx="9515961" cy="142874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1" indent="-342900" algn="just">
              <a:buFont typeface="+mj-lt"/>
              <a:buAutoNum type="alphaLcParenR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ОИВ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(выполняющих ввод/корректировку информации по лесничествам самостоятельно):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вкладку «Ввод», далее «Ввод и корректировка информации», «Объект», выберете лесничество, затем форму по кнопке «Форма». Приступайте к редактированию.</a:t>
            </a:r>
          </a:p>
          <a:p>
            <a:pPr marL="342900" lvl="1" indent="-342900" algn="just">
              <a:buFont typeface="+mj-lt"/>
              <a:buAutoNum type="alphaLcParenR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лесничества: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вкладку «Ввод», далее «Ввод и корректировка информации».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Кнопка «Форма».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Выберете форму для корректировки и приступайте к корректировке данных.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22" name="Блок-схема: узел 21"/>
          <p:cNvSpPr/>
          <p:nvPr/>
        </p:nvSpPr>
        <p:spPr>
          <a:xfrm>
            <a:off x="597921" y="2124113"/>
            <a:ext cx="385736" cy="390525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70912" y="3716166"/>
            <a:ext cx="6644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46652" y="3697028"/>
            <a:ext cx="48827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ru-RU" sz="2800" b="1" cap="none" spc="0" dirty="0">
              <a:ln w="38100">
                <a:solidFill>
                  <a:srgbClr val="2E99A4"/>
                </a:solidFill>
                <a:prstDash val="solid"/>
              </a:ln>
              <a:solidFill>
                <a:srgbClr val="2E99A4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Исправление ошибок </a:t>
            </a:r>
            <a:endParaRPr lang="ru-RU" sz="3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925" y="3927956"/>
            <a:ext cx="4274896" cy="2703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356" y="3927956"/>
            <a:ext cx="4323193" cy="270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71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5319" y="649645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22</a:t>
            </a:fld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1532" y="2386209"/>
            <a:ext cx="5442371" cy="102981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Закончив корректировку клавишей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выйдите в главное меню. Пройдите повторно контроль в области корректировки по лесничествам. Устранив все ошибки  и пройдя контроли перейдите к формированию базы данных для отправки в субъект.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99059" y="3577315"/>
            <a:ext cx="5764843" cy="1994811"/>
            <a:chOff x="5655995" y="3823740"/>
            <a:chExt cx="4516815" cy="1541884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881565" y="3823740"/>
              <a:ext cx="4291245" cy="1541884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Выйдите в главное меню клавишей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В главном меню нажмите  «Обмен», «Вывод информации в папку С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\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VF123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\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Вывод информации по кнопке </a:t>
              </a:r>
              <a:r>
                <a:rPr lang="ru-RU" sz="1400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«1. вывод из БАЗЫ данных»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укажите тип выводимой информации </a:t>
              </a:r>
              <a:r>
                <a:rPr lang="ru-RU" sz="1400" u="sng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«1. исходной – по лесничествам»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В папке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сформируется </a:t>
              </a:r>
              <a:r>
                <a:rPr lang="en-US" sz="1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BDXXXX_110.7z</a:t>
              </a:r>
              <a:r>
                <a:rPr lang="ru-RU" sz="14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где ХХХХ-код вашего субъекта. </a:t>
              </a:r>
            </a:p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База готова к отправке в ОИВ. Она хранится в корне рабочего диска в папке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VF123\IN_OUT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5655995" y="3823740"/>
              <a:ext cx="343372" cy="337170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826" y="3636668"/>
            <a:ext cx="2971800" cy="1057275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584463" y="1664234"/>
            <a:ext cx="9632200" cy="530257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Дальнейший порядок работы в программе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имеет небольшие отличия для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 уровне лесничества и ОИВ.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624" y="3999186"/>
            <a:ext cx="257005" cy="236699"/>
          </a:xfrm>
          <a:prstGeom prst="rect">
            <a:avLst/>
          </a:prstGeom>
        </p:spPr>
      </p:pic>
      <p:sp>
        <p:nvSpPr>
          <p:cNvPr id="35" name="Скругленный прямоугольник 34"/>
          <p:cNvSpPr/>
          <p:nvPr/>
        </p:nvSpPr>
        <p:spPr>
          <a:xfrm>
            <a:off x="586953" y="5846969"/>
            <a:ext cx="5476950" cy="63549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.7z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только ОИВ (субъект) по всем лесничествам. </a:t>
            </a:r>
            <a:endParaRPr lang="ru-RU" sz="1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284872" y="4992382"/>
            <a:ext cx="5989034" cy="1167377"/>
            <a:chOff x="6167669" y="5454711"/>
            <a:chExt cx="5989034" cy="1167377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46569" y="5454711"/>
              <a:ext cx="5910134" cy="1167377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6167669" y="5519894"/>
              <a:ext cx="446671" cy="5279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292514" y="6359421"/>
              <a:ext cx="2705522" cy="208384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257808" y="6228772"/>
              <a:ext cx="2753715" cy="194425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147235" y="5508066"/>
              <a:ext cx="431845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46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Исправление ошибок (для лесничества)</a:t>
            </a:r>
            <a:endParaRPr lang="ru-RU" sz="3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Блок-схема: узел 35"/>
          <p:cNvSpPr/>
          <p:nvPr/>
        </p:nvSpPr>
        <p:spPr>
          <a:xfrm>
            <a:off x="294127" y="2386209"/>
            <a:ext cx="438248" cy="436213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7" name="Стрелка вниз 36"/>
          <p:cNvSpPr/>
          <p:nvPr/>
        </p:nvSpPr>
        <p:spPr>
          <a:xfrm rot="16200000">
            <a:off x="5777578" y="2738485"/>
            <a:ext cx="1032207" cy="421849"/>
          </a:xfrm>
          <a:prstGeom prst="downArrow">
            <a:avLst>
              <a:gd name="adj1" fmla="val 46091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16200000">
            <a:off x="5778509" y="4232762"/>
            <a:ext cx="1032207" cy="421849"/>
          </a:xfrm>
          <a:prstGeom prst="downArrow">
            <a:avLst>
              <a:gd name="adj1" fmla="val 46091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6833826" y="2399927"/>
            <a:ext cx="4815982" cy="1021632"/>
            <a:chOff x="6833826" y="2399927"/>
            <a:chExt cx="4815982" cy="1021632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33826" y="2399927"/>
              <a:ext cx="4815982" cy="1021632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7524" y="2726767"/>
              <a:ext cx="257005" cy="2366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9234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50854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23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0488" y="1615042"/>
            <a:ext cx="11573037" cy="620984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присланными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лесничеств необходимо придерживаться нижеуказанной последовательности действий, так как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всех лесничеств одного субъекта имеют одинаковое имя файла и информация может быть затерта.  </a:t>
            </a: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5051" y="3284994"/>
            <a:ext cx="3038475" cy="1143000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310477" y="5741974"/>
            <a:ext cx="5765510" cy="58776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«Укажите архив для ввода – в ОБЛАСТЬ корректировки» двойным кликом мыши.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74508" y="5741974"/>
            <a:ext cx="342772" cy="354801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885259" y="2474543"/>
            <a:ext cx="2413424" cy="857872"/>
            <a:chOff x="6451626" y="2493928"/>
            <a:chExt cx="2413424" cy="857872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51628" y="2493928"/>
              <a:ext cx="2413422" cy="857872"/>
            </a:xfrm>
            <a:prstGeom prst="rect">
              <a:avLst/>
            </a:prstGeom>
          </p:spPr>
        </p:pic>
        <p:sp>
          <p:nvSpPr>
            <p:cNvPr id="29" name="Прямоугольник 28"/>
            <p:cNvSpPr/>
            <p:nvPr/>
          </p:nvSpPr>
          <p:spPr>
            <a:xfrm>
              <a:off x="6947125" y="3184981"/>
              <a:ext cx="1463450" cy="147459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451626" y="2502221"/>
              <a:ext cx="2413424" cy="226990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333461" y="4485643"/>
            <a:ext cx="5765513" cy="1141257"/>
            <a:chOff x="6148906" y="4560411"/>
            <a:chExt cx="6001748" cy="1141257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48906" y="4560411"/>
              <a:ext cx="6001748" cy="1141257"/>
            </a:xfrm>
            <a:prstGeom prst="rect">
              <a:avLst/>
            </a:prstGeom>
          </p:spPr>
        </p:pic>
        <p:grpSp>
          <p:nvGrpSpPr>
            <p:cNvPr id="5" name="Группа 4"/>
            <p:cNvGrpSpPr/>
            <p:nvPr/>
          </p:nvGrpSpPr>
          <p:grpSpPr>
            <a:xfrm>
              <a:off x="6187006" y="5353542"/>
              <a:ext cx="5795943" cy="198461"/>
              <a:chOff x="6187006" y="5353542"/>
              <a:chExt cx="5795943" cy="198461"/>
            </a:xfrm>
          </p:grpSpPr>
          <p:sp>
            <p:nvSpPr>
              <p:cNvPr id="31" name="Прямоугольник 30"/>
              <p:cNvSpPr/>
              <p:nvPr/>
            </p:nvSpPr>
            <p:spPr>
              <a:xfrm>
                <a:off x="6187006" y="5353542"/>
                <a:ext cx="2814119" cy="198461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9168830" y="5353542"/>
                <a:ext cx="2814119" cy="198461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548" y="3285381"/>
            <a:ext cx="257005" cy="236699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270" y="4115218"/>
            <a:ext cx="257005" cy="236699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4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присланными </a:t>
            </a:r>
            <a:r>
              <a:rPr lang="en-US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ОИВ)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71070" y="2352545"/>
            <a:ext cx="6612647" cy="766319"/>
            <a:chOff x="71070" y="2352545"/>
            <a:chExt cx="6612647" cy="766319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32633" y="2461594"/>
              <a:ext cx="5763367" cy="515332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Присланную </a:t>
              </a:r>
              <a:r>
                <a: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BDXXXX_110.7z</a:t>
              </a:r>
              <a:r>
                <a:rPr lang="ru-RU" sz="14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скопируйте в папку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Блок-схема: узел 42"/>
            <p:cNvSpPr/>
            <p:nvPr/>
          </p:nvSpPr>
          <p:spPr>
            <a:xfrm>
              <a:off x="71070" y="2475562"/>
              <a:ext cx="372511" cy="3299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45" name="Стрелка вниз 44"/>
            <p:cNvSpPr/>
            <p:nvPr/>
          </p:nvSpPr>
          <p:spPr>
            <a:xfrm rot="16200000">
              <a:off x="6017202" y="2452349"/>
              <a:ext cx="766319" cy="566711"/>
            </a:xfrm>
            <a:prstGeom prst="downArrow">
              <a:avLst>
                <a:gd name="adj1" fmla="val 46091"/>
                <a:gd name="adj2" fmla="val 70833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5201" y="3304996"/>
            <a:ext cx="8465271" cy="842076"/>
            <a:chOff x="75414" y="3220903"/>
            <a:chExt cx="8465271" cy="842076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330488" y="3220903"/>
              <a:ext cx="5765510" cy="836097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Стартаните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программу </a:t>
              </a:r>
              <a:r>
                <a:rPr lang="en-US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PPP_LesFond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Выберете текущий отчетный период. В главном меню вкладка «Обмен»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далее «Ввод информации из папки 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C:\VF123\IN_OUT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</a:t>
              </a:r>
              <a:endPara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Блок-схема: узел 25"/>
            <p:cNvSpPr/>
            <p:nvPr/>
          </p:nvSpPr>
          <p:spPr>
            <a:xfrm>
              <a:off x="75414" y="3238761"/>
              <a:ext cx="368166" cy="33399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6" name="Стрелка вниз 45"/>
            <p:cNvSpPr/>
            <p:nvPr/>
          </p:nvSpPr>
          <p:spPr>
            <a:xfrm rot="16200000">
              <a:off x="6942704" y="2464999"/>
              <a:ext cx="766319" cy="2429642"/>
            </a:xfrm>
            <a:prstGeom prst="downArrow">
              <a:avLst>
                <a:gd name="adj1" fmla="val 46091"/>
                <a:gd name="adj2" fmla="val 70833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2754" y="4477148"/>
            <a:ext cx="6236756" cy="821522"/>
            <a:chOff x="96705" y="4326382"/>
            <a:chExt cx="6236756" cy="82152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30488" y="4326382"/>
              <a:ext cx="5765510" cy="778262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Откроется окно, в котором нужно выбрать «1. ввод в ОБЛАСТЬ контроля – корректировки». далее выберете «1. исходная – по лесничествам».</a:t>
              </a:r>
              <a:endParaRPr lang="ru-RU" sz="1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96705" y="4339224"/>
              <a:ext cx="346875" cy="312886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47" name="Стрелка вниз 46"/>
            <p:cNvSpPr/>
            <p:nvPr/>
          </p:nvSpPr>
          <p:spPr>
            <a:xfrm rot="16200000">
              <a:off x="5826319" y="4640763"/>
              <a:ext cx="766319" cy="247964"/>
            </a:xfrm>
            <a:prstGeom prst="downArrow">
              <a:avLst>
                <a:gd name="adj1" fmla="val 0"/>
                <a:gd name="adj2" fmla="val 70833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8" name="Стрелка вниз 47"/>
          <p:cNvSpPr/>
          <p:nvPr/>
        </p:nvSpPr>
        <p:spPr>
          <a:xfrm rot="16200000">
            <a:off x="5842636" y="5935334"/>
            <a:ext cx="645785" cy="2479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9510" y="5914987"/>
            <a:ext cx="5765513" cy="38100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270" y="6001481"/>
            <a:ext cx="257005" cy="236699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6344344" y="5978078"/>
            <a:ext cx="5754630" cy="25185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54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47153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24</a:t>
            </a:fld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0489" y="2802030"/>
            <a:ext cx="5765511" cy="132696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Появится протокол контроля, который сообщит о вводе лесничества в область контроля и корректировки. Закройте его нажав на крестик в верхнем правом углу и клавишей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выходим в главное меню. Программа спросит «Ввод/вывод информации завершен?» – нажимаем «Да».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0489" y="4424146"/>
            <a:ext cx="5765511" cy="206063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папке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VF123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появится файл с расширением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.dbf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Это означает, что информация по лесничеству подгружена и можно проверять присланную информацию. В программе 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PPP_LesFond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вкладка «Контроль», далее «Контроль информации в области корректировки – по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лесничетсвам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(сводам)». Проверяем информацию по лесничеству на наличие ошибок. </a:t>
            </a:r>
          </a:p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контроль можно пройти после того, как будут  подгружены все лесничества.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30489" y="1643370"/>
            <a:ext cx="5765511" cy="42324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Нажмите «КНОПКА ввода лесничеств – ВЫБОРОЧНО».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200764" y="4262980"/>
            <a:ext cx="372511" cy="297431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79793" y="2799315"/>
            <a:ext cx="338654" cy="286786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111221" y="1644542"/>
            <a:ext cx="275798" cy="270194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688281" y="4428839"/>
            <a:ext cx="2614324" cy="2051242"/>
            <a:chOff x="6488645" y="4670233"/>
            <a:chExt cx="2614324" cy="2051242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8645" y="4670233"/>
              <a:ext cx="2614324" cy="2030543"/>
            </a:xfrm>
            <a:prstGeom prst="rect">
              <a:avLst/>
            </a:prstGeom>
          </p:spPr>
        </p:pic>
        <p:sp>
          <p:nvSpPr>
            <p:cNvPr id="22" name="Прямоугольник 21"/>
            <p:cNvSpPr/>
            <p:nvPr/>
          </p:nvSpPr>
          <p:spPr>
            <a:xfrm>
              <a:off x="7016607" y="6467475"/>
              <a:ext cx="1593994" cy="254000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2701" y="6464077"/>
              <a:ext cx="257005" cy="236699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присланными </a:t>
            </a:r>
            <a:r>
              <a:rPr lang="en-US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ОИВ)</a:t>
            </a:r>
          </a:p>
        </p:txBody>
      </p:sp>
      <p:sp>
        <p:nvSpPr>
          <p:cNvPr id="31" name="Стрелка вниз 30"/>
          <p:cNvSpPr/>
          <p:nvPr/>
        </p:nvSpPr>
        <p:spPr>
          <a:xfrm rot="16200000">
            <a:off x="5787649" y="1799381"/>
            <a:ext cx="766319" cy="288919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6200000">
            <a:off x="5821853" y="5330478"/>
            <a:ext cx="766319" cy="2479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6200000">
            <a:off x="5808127" y="3345278"/>
            <a:ext cx="766319" cy="2479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6091" y="1464334"/>
            <a:ext cx="5335420" cy="926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8282" y="2799315"/>
            <a:ext cx="5173230" cy="132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31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25</a:t>
            </a:fld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7804" y="3360160"/>
            <a:ext cx="10675496" cy="103753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аналогии необходимо подгрузить все лесничества. Не забывайте проходить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в области корректировки-по лесничествам (своду)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 наличии ошибок в лесничестве-необходимо направить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обратно в лесничество для редактирования данных и устранения ошибок. Если ОИВ редактирует информацию за лесничество - необходимо ее направить в лесничество (чтобы были одинаковые данные в базе).</a:t>
            </a:r>
            <a:endParaRPr lang="ru-RU" sz="14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7804" y="4611182"/>
            <a:ext cx="4827146" cy="902340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Файл с расширением «.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dbf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папке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VF123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имеет имя, которое означает код лесничества. Его можно увидеть при прохождении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межформенного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контроля.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12631" y="1712141"/>
            <a:ext cx="5583369" cy="1516293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корректной загрузки информации по лесничеству откройте папку «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IN_OUT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Подгруженную 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переименовать и скопировать в другое место.</a:t>
            </a:r>
          </a:p>
          <a:p>
            <a:pPr marL="0" lvl="1" algn="just"/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создаем папку «на 01.01.202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_Все» в папке «</a:t>
            </a:r>
            <a:r>
              <a:rPr lang="en-US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IN_OUT</a:t>
            </a:r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Вставляем подгруженное лесничество, предварительно переименовав его.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775" y="1713959"/>
            <a:ext cx="4057650" cy="1514475"/>
          </a:xfrm>
          <a:prstGeom prst="rect">
            <a:avLst/>
          </a:prstGeom>
        </p:spPr>
      </p:pic>
      <p:sp>
        <p:nvSpPr>
          <p:cNvPr id="21" name="Блок-схема: узел 20"/>
          <p:cNvSpPr/>
          <p:nvPr/>
        </p:nvSpPr>
        <p:spPr>
          <a:xfrm>
            <a:off x="326375" y="1563425"/>
            <a:ext cx="372511" cy="297431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6826702" y="1706713"/>
            <a:ext cx="3812723" cy="31760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1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присланными </a:t>
            </a:r>
            <a:r>
              <a:rPr lang="en-US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ОИВ)</a:t>
            </a:r>
          </a:p>
        </p:txBody>
      </p:sp>
      <p:sp>
        <p:nvSpPr>
          <p:cNvPr id="30" name="Стрелка вниз 29"/>
          <p:cNvSpPr/>
          <p:nvPr/>
        </p:nvSpPr>
        <p:spPr>
          <a:xfrm rot="16200000">
            <a:off x="5566527" y="2260654"/>
            <a:ext cx="1156219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6200000">
            <a:off x="4833786" y="4852719"/>
            <a:ext cx="1156219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6324402" y="5062351"/>
            <a:ext cx="5507724" cy="1294487"/>
            <a:chOff x="6324402" y="5062351"/>
            <a:chExt cx="5507724" cy="1294487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4402" y="5062351"/>
              <a:ext cx="5507724" cy="1294487"/>
            </a:xfrm>
            <a:prstGeom prst="rect">
              <a:avLst/>
            </a:prstGeom>
          </p:spPr>
        </p:pic>
        <p:sp>
          <p:nvSpPr>
            <p:cNvPr id="25" name="Прямоугольник 24"/>
            <p:cNvSpPr/>
            <p:nvPr/>
          </p:nvSpPr>
          <p:spPr>
            <a:xfrm>
              <a:off x="6497515" y="5522080"/>
              <a:ext cx="896281" cy="21146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402" y="4495474"/>
            <a:ext cx="2134714" cy="361951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6436509" y="4484241"/>
            <a:ext cx="1910500" cy="34697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17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866989" y="1748054"/>
            <a:ext cx="9606551" cy="640725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прохождения контроля в области корректировки по всем лесничествам приступайте к формированию свода по субъекту.</a:t>
            </a: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6989" y="4228487"/>
            <a:ext cx="4638676" cy="1158686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нижней части окна делаем двойной клик мыши по своему субъекту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  «Всего лесов – ХХХХ область» </a:t>
            </a:r>
            <a:r>
              <a:rPr lang="ru-RU" sz="16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формируем.</a:t>
            </a:r>
            <a:endParaRPr lang="ru-RU" sz="16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74923" y="2739753"/>
            <a:ext cx="4638677" cy="861734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главном меню вкладка «Своды», далее «Формирование сводной информации по Субъектам»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t="36175"/>
          <a:stretch/>
        </p:blipFill>
        <p:spPr>
          <a:xfrm>
            <a:off x="6059487" y="2935837"/>
            <a:ext cx="5125847" cy="4559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165" y="3192301"/>
            <a:ext cx="257005" cy="2366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9426819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26</a:t>
            </a:fld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свода по субъекту (только для ОИВ)</a:t>
            </a:r>
          </a:p>
        </p:txBody>
      </p:sp>
      <p:sp>
        <p:nvSpPr>
          <p:cNvPr id="23" name="Стрелка вниз 22"/>
          <p:cNvSpPr/>
          <p:nvPr/>
        </p:nvSpPr>
        <p:spPr>
          <a:xfrm rot="16200000">
            <a:off x="5095128" y="2948579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6200000">
            <a:off x="5096865" y="4577375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6059488" y="3789689"/>
            <a:ext cx="4772636" cy="2909351"/>
            <a:chOff x="6059488" y="3789689"/>
            <a:chExt cx="4772636" cy="2909351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59488" y="3789689"/>
              <a:ext cx="4772636" cy="2909351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1592" y="5677101"/>
              <a:ext cx="236321" cy="2176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2750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трелка вниз 29"/>
          <p:cNvSpPr/>
          <p:nvPr/>
        </p:nvSpPr>
        <p:spPr>
          <a:xfrm>
            <a:off x="8151895" y="3395005"/>
            <a:ext cx="1769619" cy="483688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132440" y="3115454"/>
            <a:ext cx="11834" cy="540726"/>
          </a:xfrm>
          <a:prstGeom prst="line">
            <a:avLst/>
          </a:prstGeom>
          <a:ln w="25400">
            <a:solidFill>
              <a:srgbClr val="6F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372211" y="1849796"/>
            <a:ext cx="5364409" cy="1116055"/>
            <a:chOff x="601699" y="1884418"/>
            <a:chExt cx="5364409" cy="1116055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897218" y="1884418"/>
              <a:ext cx="5068890" cy="1116055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«Формирования сводной информации по Субъектам» необходимо пройти «Контроль в области корректировки по лесничествам (сводам)». </a:t>
              </a:r>
            </a:p>
            <a:p>
              <a:pPr marL="0" lvl="1" algn="just"/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ыбираем свод двойным кликом мыши.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601699" y="1887830"/>
              <a:ext cx="434667" cy="415756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3890"/>
            <a:ext cx="933450" cy="1324765"/>
          </a:xfrm>
          <a:prstGeom prst="rect">
            <a:avLst/>
          </a:prstGeom>
        </p:spPr>
      </p:pic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27</a:t>
            </a:fld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427781" cy="1092182"/>
          </a:xfrm>
        </p:spPr>
        <p:txBody>
          <a:bodyPr>
            <a:normAutofit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свода по субъекту (только для ОИВ)</a:t>
            </a:r>
          </a:p>
        </p:txBody>
      </p:sp>
      <p:sp>
        <p:nvSpPr>
          <p:cNvPr id="27" name="Стрелка вниз 26"/>
          <p:cNvSpPr/>
          <p:nvPr/>
        </p:nvSpPr>
        <p:spPr>
          <a:xfrm>
            <a:off x="2310011" y="2801265"/>
            <a:ext cx="1769619" cy="603952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5854106" y="1849673"/>
            <a:ext cx="5918794" cy="1903184"/>
            <a:chOff x="6032139" y="1562330"/>
            <a:chExt cx="5533403" cy="1903184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364224" y="1564042"/>
              <a:ext cx="5201318" cy="1901472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наличии ошибок в своде правим их: вкладка «Ввод», «Ввод и корректировка информации»</a:t>
              </a:r>
              <a:r>
                <a: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выбираем свод. Редактируем аналогично лесничествам. Двойной клик мыши по названию субъекта. </a:t>
              </a:r>
            </a:p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 Не забывайте проходить </a:t>
              </a:r>
              <a:r>
                <a:rPr lang="ru-RU" sz="14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внутриформенный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контроль по  кнопке «Контроль».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1" algn="just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Если в ходе работы в лесничестве обнаружены ошибки -  сформируйте новый свод.</a:t>
              </a:r>
              <a:endPara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360000" lvl="1" algn="just"/>
              <a:endPara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6032139" y="1562330"/>
              <a:ext cx="434667" cy="415756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t="11113"/>
          <a:stretch/>
        </p:blipFill>
        <p:spPr>
          <a:xfrm>
            <a:off x="1038191" y="3878693"/>
            <a:ext cx="4464580" cy="2738161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6604974" y="3971006"/>
            <a:ext cx="4772272" cy="2650942"/>
            <a:chOff x="6604974" y="3971006"/>
            <a:chExt cx="4772272" cy="2650942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04974" y="3971006"/>
              <a:ext cx="4772272" cy="2650942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3585" y="5750750"/>
              <a:ext cx="257005" cy="236699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63395" y="6328237"/>
              <a:ext cx="257005" cy="2366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8364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989947" y="4369776"/>
            <a:ext cx="3892716" cy="1889621"/>
          </a:xfrm>
          <a:prstGeom prst="roundRect">
            <a:avLst>
              <a:gd name="adj" fmla="val 16594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информации: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«исходной – по лесничествам» – выполняют и лесничества, и ОИВ.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«сводной информации по СУБЪЕКТУ»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только для ОИВ при наличии свода без ошибок. </a:t>
            </a:r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t="22785"/>
          <a:stretch/>
        </p:blipFill>
        <p:spPr>
          <a:xfrm>
            <a:off x="5373753" y="2198076"/>
            <a:ext cx="6505575" cy="6325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753" y="2976594"/>
            <a:ext cx="3467990" cy="1226477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989947" y="1971783"/>
            <a:ext cx="3892716" cy="1515411"/>
          </a:xfrm>
          <a:prstGeom prst="roundRect">
            <a:avLst>
              <a:gd name="adj" fmla="val 23920"/>
            </a:avLst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 для пересылки: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меню - вкладка «Обмен».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Двойной клик «Вывод информации в папку С:\\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VF123\IN_OUT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814" y="3890"/>
            <a:ext cx="1060186" cy="15046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037" y="3863228"/>
            <a:ext cx="257005" cy="2366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264" y="2188630"/>
            <a:ext cx="257005" cy="236699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26539" y="645829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28</a:t>
            </a:fld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 из базы данных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 rot="16200000">
            <a:off x="4468690" y="2585939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16200000">
            <a:off x="4453048" y="5104953"/>
            <a:ext cx="1037295" cy="419264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5357084" y="4474929"/>
            <a:ext cx="6505575" cy="1679312"/>
            <a:chOff x="5357084" y="4474929"/>
            <a:chExt cx="6505575" cy="1679312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57084" y="4474929"/>
              <a:ext cx="6505575" cy="1679312"/>
            </a:xfrm>
            <a:prstGeom prst="rect">
              <a:avLst/>
            </a:prstGeom>
          </p:spPr>
        </p:pic>
        <p:sp>
          <p:nvSpPr>
            <p:cNvPr id="23" name="Прямоугольник 22"/>
            <p:cNvSpPr/>
            <p:nvPr/>
          </p:nvSpPr>
          <p:spPr>
            <a:xfrm>
              <a:off x="8670124" y="5676940"/>
              <a:ext cx="3110661" cy="411077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V="1">
              <a:off x="7903130" y="5770695"/>
              <a:ext cx="292573" cy="2694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5997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710723" y="1746663"/>
            <a:ext cx="4924427" cy="2071193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вывода и редактирования информации  из базы данных в папке «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IN_OUT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сформируется 2 базы данных: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BDXXXX_119.7z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–код субъекта.</a:t>
            </a:r>
          </a:p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Свод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BDXXXX_119.7z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 ОИВ (субъект), при наличии всех отредактированных лесничеств. БД готовы к отправке.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1336" y="3890"/>
            <a:ext cx="1030664" cy="1462732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6866791" y="1904385"/>
            <a:ext cx="4143375" cy="1639585"/>
            <a:chOff x="6635086" y="2186440"/>
            <a:chExt cx="4223414" cy="169197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5086" y="2186440"/>
              <a:ext cx="4223414" cy="1691978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1842" y="2186440"/>
              <a:ext cx="495094" cy="424785"/>
            </a:xfrm>
            <a:prstGeom prst="rect">
              <a:avLst/>
            </a:prstGeom>
          </p:spPr>
        </p:pic>
        <p:sp>
          <p:nvSpPr>
            <p:cNvPr id="2" name="Прямоугольник 1"/>
            <p:cNvSpPr/>
            <p:nvPr/>
          </p:nvSpPr>
          <p:spPr>
            <a:xfrm>
              <a:off x="7677150" y="3162639"/>
              <a:ext cx="1976804" cy="715779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27789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29</a:t>
            </a:fld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83009" y="4586284"/>
            <a:ext cx="7774192" cy="1646792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Направьте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BDXXXX_110.7z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BDXXXX_119.7z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проверки на адрес электронной почты (для ОИВ):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algn="ctr"/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otchet-rlh@roslesinforg.ru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возникновении вопросов звоните по номеру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1"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8 (499) 673 99 99 доб. 04(055).</a:t>
            </a:r>
          </a:p>
          <a:p>
            <a:pPr marL="0" lvl="1" algn="just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just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информации из базы данных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5349738" y="2417745"/>
            <a:ext cx="1037295" cy="695557"/>
          </a:xfrm>
          <a:prstGeom prst="downArrow">
            <a:avLst>
              <a:gd name="adj1" fmla="val 0"/>
              <a:gd name="adj2" fmla="val 70833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65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2278" y="0"/>
            <a:ext cx="1036367" cy="14708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информации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0119" y="12051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4" name="Номер слайда 43"/>
          <p:cNvSpPr>
            <a:spLocks noGrp="1"/>
          </p:cNvSpPr>
          <p:nvPr>
            <p:ph type="sldNum" sz="quarter" idx="12"/>
          </p:nvPr>
        </p:nvSpPr>
        <p:spPr>
          <a:xfrm>
            <a:off x="8619791" y="6526887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3</a:t>
            </a:fld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7221734" y="3651086"/>
            <a:ext cx="4546598" cy="2379911"/>
            <a:chOff x="7247664" y="3485959"/>
            <a:chExt cx="4546598" cy="237991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571459" y="3533055"/>
              <a:ext cx="4222803" cy="923643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Двойной клик мыши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лесничеству (если уровень обработки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«по субъекту»).</a:t>
              </a:r>
            </a:p>
            <a:p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работе на уровне лесничества программа сразу перебросит к выбору формы.</a:t>
              </a:r>
              <a:endPara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4246" y="5537112"/>
              <a:ext cx="309329" cy="328758"/>
            </a:xfrm>
            <a:prstGeom prst="rect">
              <a:avLst/>
            </a:prstGeom>
          </p:spPr>
        </p:pic>
        <p:sp>
          <p:nvSpPr>
            <p:cNvPr id="36" name="Блок-схема: узел 35"/>
            <p:cNvSpPr/>
            <p:nvPr/>
          </p:nvSpPr>
          <p:spPr>
            <a:xfrm>
              <a:off x="7247664" y="3485959"/>
              <a:ext cx="442021" cy="4112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47" name="Стрелка вниз 46"/>
            <p:cNvSpPr/>
            <p:nvPr/>
          </p:nvSpPr>
          <p:spPr>
            <a:xfrm>
              <a:off x="8478386" y="4151978"/>
              <a:ext cx="2498103" cy="623074"/>
            </a:xfrm>
            <a:prstGeom prst="downArrow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22539" y="1773392"/>
            <a:ext cx="9560322" cy="1535743"/>
            <a:chOff x="122539" y="1773392"/>
            <a:chExt cx="9560322" cy="1535743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5431431" y="1779494"/>
              <a:ext cx="3967093" cy="1529641"/>
            </a:xfrm>
            <a:prstGeom prst="roundRect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главном меню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«Ввод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 далее 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Ввод и корректировка информации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Если в настройках зафиксировано лесничество – сразу попадете к выбору формы. Если программа зафиксирована «по субъекту» - приступайте к выполнению пункта 3.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Блок-схема: узел 27"/>
            <p:cNvSpPr/>
            <p:nvPr/>
          </p:nvSpPr>
          <p:spPr>
            <a:xfrm>
              <a:off x="5101225" y="1773392"/>
              <a:ext cx="442021" cy="4112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46" name="Стрелка вниз 45"/>
            <p:cNvSpPr/>
            <p:nvPr/>
          </p:nvSpPr>
          <p:spPr>
            <a:xfrm rot="16200000">
              <a:off x="8801304" y="2295195"/>
              <a:ext cx="1216055" cy="547058"/>
            </a:xfrm>
            <a:prstGeom prst="downArrow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chemeClr val="bg1"/>
                </a:gs>
                <a:gs pos="30000">
                  <a:srgbClr val="DEF4F6"/>
                </a:gs>
                <a:gs pos="56000">
                  <a:srgbClr val="ABE1E7"/>
                </a:gs>
                <a:gs pos="86000">
                  <a:srgbClr val="2E99A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122539" y="1779494"/>
              <a:ext cx="4513691" cy="1523597"/>
              <a:chOff x="122539" y="1779494"/>
              <a:chExt cx="4513691" cy="1523597"/>
            </a:xfrm>
          </p:grpSpPr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425593" y="1783064"/>
                <a:ext cx="4210637" cy="1520027"/>
              </a:xfrm>
              <a:prstGeom prst="roundRect">
                <a:avLst/>
              </a:prstGeom>
              <a:solidFill>
                <a:srgbClr val="D5F1F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Стартаните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программу</a:t>
                </a:r>
                <a:r>
                  <a:rPr lang="en-US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400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PPP_LesFond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Для этого зайдите в папку «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SYS_VFP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». Двойной клик мыши по файлу «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ppp_lesfond.exe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». Откроется окно, в котором программа предлагает выбрать отчетный период. Ввод информации начните с выбора 202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года.</a:t>
                </a:r>
                <a:endParaRPr lang="ru-RU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Блок-схема: узел 40"/>
              <p:cNvSpPr/>
              <p:nvPr/>
            </p:nvSpPr>
            <p:spPr>
              <a:xfrm>
                <a:off x="122539" y="1779494"/>
                <a:ext cx="442021" cy="411238"/>
              </a:xfrm>
              <a:prstGeom prst="flowChartConnector">
                <a:avLst/>
              </a:prstGeom>
              <a:solidFill>
                <a:srgbClr val="DEF4F6"/>
              </a:solidFill>
              <a:ln>
                <a:solidFill>
                  <a:srgbClr val="6FB3C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118659" y="3714285"/>
            <a:ext cx="2445901" cy="1714707"/>
            <a:chOff x="118659" y="3714285"/>
            <a:chExt cx="2445901" cy="1714707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456122" y="3715166"/>
              <a:ext cx="2108438" cy="1713826"/>
              <a:chOff x="203753" y="3497723"/>
              <a:chExt cx="2108438" cy="1713826"/>
            </a:xfrm>
          </p:grpSpPr>
          <p:sp>
            <p:nvSpPr>
              <p:cNvPr id="25" name="Скругленный прямоугольник 24"/>
              <p:cNvSpPr/>
              <p:nvPr/>
            </p:nvSpPr>
            <p:spPr>
              <a:xfrm>
                <a:off x="203753" y="3497723"/>
                <a:ext cx="2108438" cy="498111"/>
              </a:xfrm>
              <a:prstGeom prst="roundRect">
                <a:avLst/>
              </a:prstGeom>
              <a:solidFill>
                <a:srgbClr val="D5F1F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1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Выберете «Объект».</a:t>
                </a:r>
                <a:endPara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7" name="Рисунок 2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3414" y="4311004"/>
                <a:ext cx="1705841" cy="900545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4733" y="4581942"/>
                <a:ext cx="345700" cy="318387"/>
              </a:xfrm>
              <a:prstGeom prst="rect">
                <a:avLst/>
              </a:prstGeom>
            </p:spPr>
          </p:pic>
          <p:sp>
            <p:nvSpPr>
              <p:cNvPr id="42" name="Стрелка вниз 41"/>
              <p:cNvSpPr/>
              <p:nvPr/>
            </p:nvSpPr>
            <p:spPr>
              <a:xfrm>
                <a:off x="643262" y="3727924"/>
                <a:ext cx="1216055" cy="547058"/>
              </a:xfrm>
              <a:prstGeom prst="downArrow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30000">
                    <a:srgbClr val="DEF4F6"/>
                  </a:gs>
                  <a:gs pos="56000">
                    <a:srgbClr val="ABE1E7"/>
                  </a:gs>
                  <a:gs pos="86000">
                    <a:srgbClr val="2E99A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Блок-схема: узел 28"/>
            <p:cNvSpPr/>
            <p:nvPr/>
          </p:nvSpPr>
          <p:spPr>
            <a:xfrm>
              <a:off x="118659" y="3714285"/>
              <a:ext cx="442021" cy="411238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9687505" y="1653422"/>
            <a:ext cx="2390183" cy="1796816"/>
            <a:chOff x="9687505" y="1653422"/>
            <a:chExt cx="2390183" cy="179681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87505" y="1653422"/>
              <a:ext cx="2390183" cy="1796816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06866" y="1922687"/>
              <a:ext cx="345700" cy="318387"/>
            </a:xfrm>
            <a:prstGeom prst="rect">
              <a:avLst/>
            </a:prstGeom>
          </p:spPr>
        </p:pic>
      </p:grpSp>
      <p:grpSp>
        <p:nvGrpSpPr>
          <p:cNvPr id="34" name="Группа 33"/>
          <p:cNvGrpSpPr/>
          <p:nvPr/>
        </p:nvGrpSpPr>
        <p:grpSpPr>
          <a:xfrm>
            <a:off x="2907552" y="3694077"/>
            <a:ext cx="3960973" cy="3067536"/>
            <a:chOff x="2907552" y="3694077"/>
            <a:chExt cx="3960973" cy="3067536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907552" y="3694077"/>
              <a:ext cx="3960973" cy="804940"/>
              <a:chOff x="2734077" y="3463228"/>
              <a:chExt cx="3960973" cy="804940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2734077" y="3463228"/>
                <a:ext cx="3960973" cy="490127"/>
                <a:chOff x="320617" y="3556614"/>
                <a:chExt cx="4048972" cy="489744"/>
              </a:xfrm>
            </p:grpSpPr>
            <p:sp>
              <p:nvSpPr>
                <p:cNvPr id="31" name="Скругленный прямоугольник 30"/>
                <p:cNvSpPr/>
                <p:nvPr/>
              </p:nvSpPr>
              <p:spPr>
                <a:xfrm>
                  <a:off x="662298" y="3562653"/>
                  <a:ext cx="3707291" cy="483705"/>
                </a:xfrm>
                <a:prstGeom prst="roundRect">
                  <a:avLst/>
                </a:prstGeom>
                <a:solidFill>
                  <a:srgbClr val="D5F1F7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ru-RU" sz="14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Двойной клик мыши по названию субъекта</a:t>
                  </a:r>
                  <a:r>
                    <a:rPr lang="ru-RU" sz="14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endParaRPr lang="ru-RU" sz="1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Блок-схема: узел 34"/>
                <p:cNvSpPr/>
                <p:nvPr/>
              </p:nvSpPr>
              <p:spPr>
                <a:xfrm>
                  <a:off x="320617" y="3556614"/>
                  <a:ext cx="442021" cy="411238"/>
                </a:xfrm>
                <a:prstGeom prst="flowChartConnector">
                  <a:avLst/>
                </a:prstGeom>
                <a:solidFill>
                  <a:srgbClr val="DEF4F6"/>
                </a:solidFill>
                <a:ln>
                  <a:solidFill>
                    <a:srgbClr val="6FB3C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b="1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</a:t>
                  </a:r>
                </a:p>
              </p:txBody>
            </p:sp>
          </p:grpSp>
          <p:sp>
            <p:nvSpPr>
              <p:cNvPr id="43" name="Стрелка вниз 42"/>
              <p:cNvSpPr/>
              <p:nvPr/>
            </p:nvSpPr>
            <p:spPr>
              <a:xfrm>
                <a:off x="3573124" y="3645094"/>
                <a:ext cx="2498103" cy="623074"/>
              </a:xfrm>
              <a:prstGeom prst="downArrow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30000">
                    <a:srgbClr val="DEF4F6"/>
                  </a:gs>
                  <a:gs pos="56000">
                    <a:srgbClr val="ABE1E7"/>
                  </a:gs>
                  <a:gs pos="86000">
                    <a:srgbClr val="2E99A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07183" y="4548832"/>
              <a:ext cx="3584103" cy="2212781"/>
            </a:xfrm>
            <a:prstGeom prst="rect">
              <a:avLst/>
            </a:prstGeom>
          </p:spPr>
        </p:pic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4748" y="4854539"/>
              <a:ext cx="298959" cy="309783"/>
            </a:xfrm>
            <a:prstGeom prst="rect">
              <a:avLst/>
            </a:prstGeom>
          </p:spPr>
        </p:pic>
      </p:grpSp>
      <p:pic>
        <p:nvPicPr>
          <p:cNvPr id="37" name="Рисунок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46383" y="4955964"/>
            <a:ext cx="3621093" cy="1687696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326" y="5702241"/>
            <a:ext cx="309329" cy="32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81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5116" y="3890"/>
            <a:ext cx="1006884" cy="1428984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772129"/>
              </p:ext>
            </p:extLst>
          </p:nvPr>
        </p:nvGraphicFramePr>
        <p:xfrm>
          <a:off x="115120" y="1728901"/>
          <a:ext cx="5946300" cy="49490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4104">
                  <a:extLst>
                    <a:ext uri="{9D8B030D-6E8A-4147-A177-3AD203B41FA5}">
                      <a16:colId xmlns:a16="http://schemas.microsoft.com/office/drawing/2014/main" val="1728631334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505159043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4160668222"/>
                    </a:ext>
                  </a:extLst>
                </a:gridCol>
                <a:gridCol w="539496">
                  <a:extLst>
                    <a:ext uri="{9D8B030D-6E8A-4147-A177-3AD203B41FA5}">
                      <a16:colId xmlns:a16="http://schemas.microsoft.com/office/drawing/2014/main" val="3237095921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071452257"/>
                    </a:ext>
                  </a:extLst>
                </a:gridCol>
                <a:gridCol w="830710">
                  <a:extLst>
                    <a:ext uri="{9D8B030D-6E8A-4147-A177-3AD203B41FA5}">
                      <a16:colId xmlns:a16="http://schemas.microsoft.com/office/drawing/2014/main" val="309337892"/>
                    </a:ext>
                  </a:extLst>
                </a:gridCol>
                <a:gridCol w="750275">
                  <a:extLst>
                    <a:ext uri="{9D8B030D-6E8A-4147-A177-3AD203B41FA5}">
                      <a16:colId xmlns:a16="http://schemas.microsoft.com/office/drawing/2014/main" val="2863474993"/>
                    </a:ext>
                  </a:extLst>
                </a:gridCol>
                <a:gridCol w="540953">
                  <a:extLst>
                    <a:ext uri="{9D8B030D-6E8A-4147-A177-3AD203B41FA5}">
                      <a16:colId xmlns:a16="http://schemas.microsoft.com/office/drawing/2014/main" val="3522265378"/>
                    </a:ext>
                  </a:extLst>
                </a:gridCol>
                <a:gridCol w="555275">
                  <a:extLst>
                    <a:ext uri="{9D8B030D-6E8A-4147-A177-3AD203B41FA5}">
                      <a16:colId xmlns:a16="http://schemas.microsoft.com/office/drawing/2014/main" val="3333388939"/>
                    </a:ext>
                  </a:extLst>
                </a:gridCol>
              </a:tblGrid>
              <a:tr h="1973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спелости или рубки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  <a:p>
                      <a:pPr algn="ctr" fontAlgn="ctr"/>
                      <a:r>
                        <a:rPr lang="ru-RU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 рубки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возраста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1497307"/>
                  </a:ext>
                </a:extLst>
              </a:tr>
              <a:tr h="1973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молодняки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Средневозрастные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включеные в расчет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Приспева-ющие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пелые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ерестойные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12396127"/>
                  </a:ext>
                </a:extLst>
              </a:tr>
              <a:tr h="6037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 </a:t>
                      </a:r>
                      <a:b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 возраста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759312"/>
                  </a:ext>
                </a:extLst>
              </a:tr>
              <a:tr h="235259"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минимальный возраст, лет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234203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7566222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7021607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1964890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4443626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6685285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8835480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7531174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6075921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7848209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9353404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5796392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1742856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0627605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7981183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5654142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3164281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02147131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6878497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9266815"/>
                  </a:ext>
                </a:extLst>
              </a:tr>
              <a:tr h="185767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35318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894220"/>
              </p:ext>
            </p:extLst>
          </p:nvPr>
        </p:nvGraphicFramePr>
        <p:xfrm>
          <a:off x="6136288" y="1728899"/>
          <a:ext cx="5805611" cy="5068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7976">
                  <a:extLst>
                    <a:ext uri="{9D8B030D-6E8A-4147-A177-3AD203B41FA5}">
                      <a16:colId xmlns:a16="http://schemas.microsoft.com/office/drawing/2014/main" val="1871053136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492809876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746325220"/>
                    </a:ext>
                  </a:extLst>
                </a:gridCol>
                <a:gridCol w="585216">
                  <a:extLst>
                    <a:ext uri="{9D8B030D-6E8A-4147-A177-3AD203B41FA5}">
                      <a16:colId xmlns:a16="http://schemas.microsoft.com/office/drawing/2014/main" val="103409692"/>
                    </a:ext>
                  </a:extLst>
                </a:gridCol>
                <a:gridCol w="996696">
                  <a:extLst>
                    <a:ext uri="{9D8B030D-6E8A-4147-A177-3AD203B41FA5}">
                      <a16:colId xmlns:a16="http://schemas.microsoft.com/office/drawing/2014/main" val="638296625"/>
                    </a:ext>
                  </a:extLst>
                </a:gridCol>
                <a:gridCol w="859536">
                  <a:extLst>
                    <a:ext uri="{9D8B030D-6E8A-4147-A177-3AD203B41FA5}">
                      <a16:colId xmlns:a16="http://schemas.microsoft.com/office/drawing/2014/main" val="3547572109"/>
                    </a:ext>
                  </a:extLst>
                </a:gridCol>
                <a:gridCol w="630936">
                  <a:extLst>
                    <a:ext uri="{9D8B030D-6E8A-4147-A177-3AD203B41FA5}">
                      <a16:colId xmlns:a16="http://schemas.microsoft.com/office/drawing/2014/main" val="822561281"/>
                    </a:ext>
                  </a:extLst>
                </a:gridCol>
                <a:gridCol w="489765">
                  <a:extLst>
                    <a:ext uri="{9D8B030D-6E8A-4147-A177-3AD203B41FA5}">
                      <a16:colId xmlns:a16="http://schemas.microsoft.com/office/drawing/2014/main" val="131385900"/>
                    </a:ext>
                  </a:extLst>
                </a:gridCol>
                <a:gridCol w="634782">
                  <a:extLst>
                    <a:ext uri="{9D8B030D-6E8A-4147-A177-3AD203B41FA5}">
                      <a16:colId xmlns:a16="http://schemas.microsoft.com/office/drawing/2014/main" val="2169391028"/>
                    </a:ext>
                  </a:extLst>
                </a:gridCol>
              </a:tblGrid>
              <a:tr h="21150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 спелости или рубки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возраста рубки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возраста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811755"/>
                  </a:ext>
                </a:extLst>
              </a:tr>
              <a:tr h="169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молодняки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Средневозрастные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</a:t>
                      </a:r>
                      <a:r>
                        <a:rPr lang="ru-RU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включеные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расчет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Приспева-ющие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пелые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ерестойные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extLst>
                  <a:ext uri="{0D108BD9-81ED-4DB2-BD59-A6C34878D82A}">
                    <a16:rowId xmlns:a16="http://schemas.microsoft.com/office/drawing/2014/main" val="304071880"/>
                  </a:ext>
                </a:extLst>
              </a:tr>
              <a:tr h="6249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 </a:t>
                      </a:r>
                      <a:b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 возраста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967041"/>
                  </a:ext>
                </a:extLst>
              </a:tr>
              <a:tr h="2344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минимальный возраст, лет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692478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10844476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924109862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258074125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898966128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47247762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2773982591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656605412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925840434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211128121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052475110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239058737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657797400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2992237452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680365698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84536112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225062025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2237323843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501693001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77977981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352957599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370085825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3672414031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1180096277"/>
                  </a:ext>
                </a:extLst>
              </a:tr>
              <a:tr h="159522"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‒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862" marR="8862" marT="8862" marB="0" anchor="b"/>
                </a:tc>
                <a:extLst>
                  <a:ext uri="{0D108BD9-81ED-4DB2-BD59-A6C34878D82A}">
                    <a16:rowId xmlns:a16="http://schemas.microsoft.com/office/drawing/2014/main" val="4250673789"/>
                  </a:ext>
                </a:extLst>
              </a:tr>
            </a:tbl>
          </a:graphicData>
        </a:graphic>
      </p:graphicFrame>
      <p:sp>
        <p:nvSpPr>
          <p:cNvPr id="15" name="Блок-схема: узел 14"/>
          <p:cNvSpPr/>
          <p:nvPr/>
        </p:nvSpPr>
        <p:spPr>
          <a:xfrm>
            <a:off x="40252" y="1631613"/>
            <a:ext cx="391033" cy="372208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6136288" y="1599758"/>
            <a:ext cx="419608" cy="371546"/>
          </a:xfrm>
          <a:prstGeom prst="flowChartConnector">
            <a:avLst/>
          </a:prstGeom>
          <a:solidFill>
            <a:srgbClr val="DEF4F6"/>
          </a:solidFill>
          <a:ln>
            <a:solidFill>
              <a:srgbClr val="6FB3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791575" y="6492875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30</a:t>
            </a:fld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72211" y="0"/>
            <a:ext cx="9844451" cy="1534821"/>
            <a:chOff x="601393" y="-11031"/>
            <a:chExt cx="9787959" cy="1482313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92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2825" y="0"/>
            <a:ext cx="1019175" cy="148590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33269" y="648192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4</a:t>
            </a:fld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3957" y="2013331"/>
            <a:ext cx="5384454" cy="1178909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lvl="1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первоначальном вводе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(либо вводе данных после лесоустройства) появляется окно. Необходимо подтвердить первоначальный ввод: «Да». Начните с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1-ГЛР.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788882" y="-39077"/>
            <a:ext cx="9427780" cy="10921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формы для ввода и редактирования данных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445997" y="2016312"/>
            <a:ext cx="5384454" cy="1175928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Корректировку возможно начинать с любой  формы ГЛР.</a:t>
            </a:r>
          </a:p>
        </p:txBody>
      </p:sp>
      <p:sp>
        <p:nvSpPr>
          <p:cNvPr id="30" name="Стрелка вниз 29"/>
          <p:cNvSpPr/>
          <p:nvPr/>
        </p:nvSpPr>
        <p:spPr>
          <a:xfrm>
            <a:off x="1837132" y="2889032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7889173" y="2882147"/>
            <a:ext cx="2498103" cy="623074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828857" y="3722653"/>
            <a:ext cx="4514652" cy="2920602"/>
            <a:chOff x="828857" y="3722653"/>
            <a:chExt cx="4514652" cy="2920602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8857" y="3722653"/>
              <a:ext cx="4514652" cy="2920602"/>
            </a:xfrm>
            <a:prstGeom prst="rect">
              <a:avLst/>
            </a:prstGeom>
          </p:spPr>
        </p:pic>
        <p:sp>
          <p:nvSpPr>
            <p:cNvPr id="32" name="Прямоугольник 31"/>
            <p:cNvSpPr/>
            <p:nvPr/>
          </p:nvSpPr>
          <p:spPr>
            <a:xfrm>
              <a:off x="2245950" y="5387173"/>
              <a:ext cx="477700" cy="160044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981" y="6399765"/>
            <a:ext cx="187591" cy="164317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6770489" y="3722652"/>
            <a:ext cx="4735470" cy="2920603"/>
            <a:chOff x="6770489" y="3722652"/>
            <a:chExt cx="4735470" cy="2920603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70489" y="3722652"/>
              <a:ext cx="4735470" cy="2920603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9187" y="4484533"/>
              <a:ext cx="166975" cy="146259"/>
            </a:xfrm>
            <a:prstGeom prst="rect">
              <a:avLst/>
            </a:prstGeom>
          </p:spPr>
        </p:pic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5984" y="6439351"/>
              <a:ext cx="187591" cy="1643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0525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7244862" y="5117123"/>
            <a:ext cx="2277340" cy="2000968"/>
            <a:chOff x="8229600" y="4162839"/>
            <a:chExt cx="2751310" cy="2695161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4162839"/>
              <a:ext cx="2751310" cy="2695161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9391425" y="5963486"/>
              <a:ext cx="1387502" cy="413574"/>
            </a:xfrm>
            <a:prstGeom prst="roundRect">
              <a:avLst/>
            </a:prstGeom>
            <a:solidFill>
              <a:srgbClr val="E5F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Важно!</a:t>
              </a:r>
              <a:endPara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664187" y="1820820"/>
            <a:ext cx="7049050" cy="4607412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в лесничестве указывается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гектарах.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апасы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древесины – в тысячах кубических метров с учетом одного десятичного знака после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запятой.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апример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511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 вносим в программу как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511; </a:t>
            </a:r>
          </a:p>
          <a:p>
            <a:pPr marL="28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123,3 тыс.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куб.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вносим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программу как 1233.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неустроенных лесов вводятся и корректируется в форме 3-ГЛР. В форме 1-ГЛР она изменится автоматически после прохождения контроля (в главном меню кнопка «Контроль»,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«Контроль информации в области корректировки – по лесничествам (сводам)») 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 =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(всего лесных земель) и 24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нелесных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11= 7+8+9+10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12=2+4+5+6+11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24= сумма граф 13-23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01=02+30+40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*при заполнении форм названия граф и строк указаны в верхней левой  части окна.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667" y="40818"/>
            <a:ext cx="983587" cy="1395920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548290" y="49890"/>
            <a:ext cx="10515600" cy="10947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67751" y="6543414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5</a:t>
            </a:fld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8144610" y="3345782"/>
            <a:ext cx="3705225" cy="1314450"/>
            <a:chOff x="7705726" y="1834536"/>
            <a:chExt cx="3705225" cy="131445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5726" y="1834536"/>
              <a:ext cx="3705225" cy="1314450"/>
            </a:xfrm>
            <a:prstGeom prst="rect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7763831" y="2109013"/>
              <a:ext cx="3647120" cy="637232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788882" y="-39077"/>
            <a:ext cx="9427780" cy="1092182"/>
          </a:xfrm>
        </p:spPr>
        <p:txBody>
          <a:bodyPr>
            <a:normAutofit/>
          </a:bodyPr>
          <a:lstStyle/>
          <a:p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1-ГЛР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6200000">
            <a:off x="7113408" y="3850997"/>
            <a:ext cx="1216055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063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71504"/>
            <a:ext cx="1036367" cy="14708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2835" y="0"/>
            <a:ext cx="1009165" cy="143222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t="5979"/>
          <a:stretch/>
        </p:blipFill>
        <p:spPr>
          <a:xfrm>
            <a:off x="6039823" y="1943099"/>
            <a:ext cx="5568596" cy="33308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309" y="2920238"/>
            <a:ext cx="257005" cy="2366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885" y="5014413"/>
            <a:ext cx="257005" cy="236699"/>
          </a:xfrm>
          <a:prstGeom prst="rect">
            <a:avLst/>
          </a:prstGeom>
        </p:spPr>
      </p:pic>
      <p:sp>
        <p:nvSpPr>
          <p:cNvPr id="18" name="Блок-схема: альтернативный процесс 17"/>
          <p:cNvSpPr/>
          <p:nvPr/>
        </p:nvSpPr>
        <p:spPr>
          <a:xfrm>
            <a:off x="372211" y="5718181"/>
            <a:ext cx="5076037" cy="553295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удаления строки нажмите «Удаление».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459" y="5016069"/>
            <a:ext cx="257005" cy="236699"/>
          </a:xfrm>
          <a:prstGeom prst="rect">
            <a:avLst/>
          </a:prstGeom>
        </p:spPr>
      </p:pic>
      <p:sp>
        <p:nvSpPr>
          <p:cNvPr id="22" name="Блок-схема: альтернативный процесс 21"/>
          <p:cNvSpPr/>
          <p:nvPr/>
        </p:nvSpPr>
        <p:spPr>
          <a:xfrm>
            <a:off x="6098227" y="5718181"/>
            <a:ext cx="5510192" cy="696830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завершению ввода и корректировки информации обязательно пройдите контроль по кнопке  «Контроль».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3840" y="5014413"/>
            <a:ext cx="257005" cy="23669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6817" y="4065564"/>
            <a:ext cx="2105183" cy="884386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380203" y="1720489"/>
            <a:ext cx="5076038" cy="3497952"/>
            <a:chOff x="346354" y="2797312"/>
            <a:chExt cx="5076038" cy="3079265"/>
          </a:xfrm>
        </p:grpSpPr>
        <p:sp>
          <p:nvSpPr>
            <p:cNvPr id="12" name="Блок-схема: альтернативный процесс 11"/>
            <p:cNvSpPr/>
            <p:nvPr/>
          </p:nvSpPr>
          <p:spPr>
            <a:xfrm>
              <a:off x="346354" y="2797312"/>
              <a:ext cx="5076038" cy="3079265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72000"/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добавления строки нажмите «Ввод».</a:t>
              </a:r>
            </a:p>
            <a:p>
              <a:pPr marL="72000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появившемся окне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виды лесов по целевому назначению и категорию защитных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лесов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двойным кликом мыши (либо впишите код).  Нажмите клавишу «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. </a:t>
              </a:r>
              <a:r>
                <a:rPr lang="ru-RU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 добавления всех необходимых строк 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нажмите  клавишу «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Можете начинать ввод данных.</a:t>
              </a:r>
            </a:p>
            <a:p>
              <a:pPr marL="72000"/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41 строка в форме 1-ГЛР будет автоматически добавлена после прохождения </a:t>
              </a:r>
              <a:r>
                <a:rPr lang="ru-RU" sz="16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межформенного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контроля (вкладка «Контроль» в главном меню).</a:t>
              </a:r>
              <a:endPara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91292" y="5250958"/>
              <a:ext cx="3386164" cy="402506"/>
            </a:xfrm>
            <a:prstGeom prst="rect">
              <a:avLst/>
            </a:prstGeom>
          </p:spPr>
        </p:pic>
      </p:grpSp>
      <p:grpSp>
        <p:nvGrpSpPr>
          <p:cNvPr id="30" name="Группа 29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4" name="Заголовок 1"/>
          <p:cNvSpPr txBox="1">
            <a:spLocks/>
          </p:cNvSpPr>
          <p:nvPr/>
        </p:nvSpPr>
        <p:spPr>
          <a:xfrm>
            <a:off x="788882" y="-39077"/>
            <a:ext cx="9427780" cy="1092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1-ГЛР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4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2490" y="5381311"/>
            <a:ext cx="1036367" cy="14708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t="4049"/>
          <a:stretch/>
        </p:blipFill>
        <p:spPr>
          <a:xfrm>
            <a:off x="6015527" y="2391508"/>
            <a:ext cx="5840999" cy="3965330"/>
          </a:xfrm>
          <a:prstGeom prst="rect">
            <a:avLst/>
          </a:prstGeom>
        </p:spPr>
      </p:pic>
      <p:sp>
        <p:nvSpPr>
          <p:cNvPr id="14" name="Левая круглая скобка 13"/>
          <p:cNvSpPr/>
          <p:nvPr/>
        </p:nvSpPr>
        <p:spPr>
          <a:xfrm>
            <a:off x="7145813" y="4392094"/>
            <a:ext cx="136233" cy="609600"/>
          </a:xfrm>
          <a:prstGeom prst="leftBracket">
            <a:avLst/>
          </a:prstGeom>
          <a:ln w="38100">
            <a:solidFill>
              <a:srgbClr val="6F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75" y="0"/>
            <a:ext cx="872230" cy="123788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046" y="6044321"/>
            <a:ext cx="257005" cy="236699"/>
          </a:xfrm>
          <a:prstGeom prst="rect">
            <a:avLst/>
          </a:prstGeom>
        </p:spPr>
      </p:pic>
      <p:sp>
        <p:nvSpPr>
          <p:cNvPr id="21" name="Блок-схема: альтернативный процесс 20"/>
          <p:cNvSpPr/>
          <p:nvPr/>
        </p:nvSpPr>
        <p:spPr>
          <a:xfrm>
            <a:off x="601699" y="2023700"/>
            <a:ext cx="4580156" cy="704328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заполнения формы 2-ГЛР нажмите кнопку «Форма».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601699" y="4422533"/>
            <a:ext cx="4564892" cy="1353869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2-ГЛР необходимо выбрать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лесов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целевому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назначению и категорию защитных лесов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двойным кликом мыши. После этого откроется окно для ввода 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корректировки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данных.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808" y="4578544"/>
            <a:ext cx="257005" cy="23669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428" y="3552006"/>
            <a:ext cx="257005" cy="236699"/>
          </a:xfrm>
          <a:prstGeom prst="rect">
            <a:avLst/>
          </a:prstGeom>
        </p:spPr>
      </p:pic>
      <p:sp>
        <p:nvSpPr>
          <p:cNvPr id="29" name="Блок-схема: альтернативный процесс 28"/>
          <p:cNvSpPr/>
          <p:nvPr/>
        </p:nvSpPr>
        <p:spPr>
          <a:xfrm>
            <a:off x="601699" y="3116392"/>
            <a:ext cx="4580156" cy="917777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форму для обработки.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Двойным кликом мыши выберете «2-ГЛР Распр.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лощ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лесов по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ородам».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91550" y="6487013"/>
            <a:ext cx="2743200" cy="365125"/>
          </a:xfrm>
        </p:spPr>
        <p:txBody>
          <a:bodyPr/>
          <a:lstStyle/>
          <a:p>
            <a:fld id="{315A2584-9EDC-47C5-8355-CB9185F82E40}" type="slidenum">
              <a:rPr lang="ru-RU" smtClean="0"/>
              <a:t>7</a:t>
            </a:fld>
            <a:endParaRPr lang="ru-RU" dirty="0"/>
          </a:p>
        </p:txBody>
      </p:sp>
      <p:grpSp>
        <p:nvGrpSpPr>
          <p:cNvPr id="35" name="Группа 34"/>
          <p:cNvGrpSpPr/>
          <p:nvPr/>
        </p:nvGrpSpPr>
        <p:grpSpPr>
          <a:xfrm>
            <a:off x="372210" y="22889"/>
            <a:ext cx="9844452" cy="1534821"/>
            <a:chOff x="601393" y="-11031"/>
            <a:chExt cx="9787960" cy="1482313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036367" y="-11031"/>
              <a:ext cx="9352986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40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2-ГЛР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2276117" y="2472099"/>
            <a:ext cx="1216055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2276116" y="3771121"/>
            <a:ext cx="1216055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16200000">
            <a:off x="3759904" y="3626450"/>
            <a:ext cx="2855760" cy="547058"/>
          </a:xfrm>
          <a:prstGeom prst="downArrow">
            <a:avLst>
              <a:gd name="adj1" fmla="val 0"/>
              <a:gd name="adj2" fmla="val 50000"/>
            </a:avLst>
          </a:prstGeom>
          <a:gradFill flip="none" rotWithShape="1">
            <a:gsLst>
              <a:gs pos="0">
                <a:schemeClr val="bg1"/>
              </a:gs>
              <a:gs pos="30000">
                <a:srgbClr val="DEF4F6"/>
              </a:gs>
              <a:gs pos="56000">
                <a:srgbClr val="ABE1E7"/>
              </a:gs>
              <a:gs pos="86000">
                <a:srgbClr val="2E99A4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26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5387173"/>
            <a:ext cx="1036367" cy="14708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8605" y="0"/>
            <a:ext cx="1053395" cy="1494993"/>
          </a:xfrm>
          <a:prstGeom prst="rect">
            <a:avLst/>
          </a:prstGeom>
        </p:spPr>
      </p:pic>
      <p:sp>
        <p:nvSpPr>
          <p:cNvPr id="21" name="Скругленный прямоугольник 20"/>
          <p:cNvSpPr/>
          <p:nvPr/>
        </p:nvSpPr>
        <p:spPr>
          <a:xfrm>
            <a:off x="650358" y="1891559"/>
            <a:ext cx="5445642" cy="2366532"/>
          </a:xfrm>
          <a:prstGeom prst="roundRect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lvl="1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добавления строки 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2-ГЛР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«Ввод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открывшемся окне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двойным нажатием мыши выбрать породу и ввести код возраста рубки из Приложения 1 (получится пятизначный код строки). Возраст рубки необходимо  брать из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приказа РЛХ от 9 апреля 2015 г №105;</a:t>
            </a: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клавиша «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(строка добавится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-3429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клавише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24614" y="4484987"/>
            <a:ext cx="5471386" cy="614387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удаления строки нажмите кнопку «Удаление».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462717" y="1987062"/>
            <a:ext cx="5169943" cy="3872436"/>
            <a:chOff x="6462717" y="1987062"/>
            <a:chExt cx="5169943" cy="3872436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462717" y="1987062"/>
              <a:ext cx="5169943" cy="3872436"/>
              <a:chOff x="6612481" y="2162760"/>
              <a:chExt cx="5169943" cy="3872436"/>
            </a:xfrm>
          </p:grpSpPr>
          <p:pic>
            <p:nvPicPr>
              <p:cNvPr id="4" name="Рисунок 3"/>
              <p:cNvPicPr>
                <a:picLocks noChangeAspect="1"/>
              </p:cNvPicPr>
              <p:nvPr/>
            </p:nvPicPr>
            <p:blipFill rotWithShape="1">
              <a:blip r:embed="rId3"/>
              <a:srcRect t="4255"/>
              <a:stretch/>
            </p:blipFill>
            <p:spPr>
              <a:xfrm>
                <a:off x="6612481" y="2162760"/>
                <a:ext cx="5169943" cy="3872436"/>
              </a:xfrm>
              <a:prstGeom prst="rect">
                <a:avLst/>
              </a:prstGeom>
            </p:spPr>
          </p:pic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8734" y="3679555"/>
                <a:ext cx="257005" cy="236699"/>
              </a:xfrm>
              <a:prstGeom prst="rect">
                <a:avLst/>
              </a:prstGeom>
            </p:spPr>
          </p:pic>
          <p:pic>
            <p:nvPicPr>
              <p:cNvPr id="24" name="Рисунок 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68949" y="5603605"/>
                <a:ext cx="257005" cy="236699"/>
              </a:xfrm>
              <a:prstGeom prst="rect">
                <a:avLst/>
              </a:prstGeom>
            </p:spPr>
          </p:pic>
        </p:grp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0861" y="5443505"/>
              <a:ext cx="257005" cy="236699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3097" y="5443504"/>
              <a:ext cx="257005" cy="236699"/>
            </a:xfrm>
            <a:prstGeom prst="rect">
              <a:avLst/>
            </a:prstGeom>
          </p:spPr>
        </p:pic>
      </p:grpSp>
      <p:sp>
        <p:nvSpPr>
          <p:cNvPr id="26" name="Блок-схема: альтернативный процесс 25"/>
          <p:cNvSpPr/>
          <p:nvPr/>
        </p:nvSpPr>
        <p:spPr>
          <a:xfrm>
            <a:off x="624613" y="5445899"/>
            <a:ext cx="5471387" cy="696831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ввода и корректировки информации пройдите контроль по кнопке «Контроль».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010102" y="6356350"/>
            <a:ext cx="343698" cy="673100"/>
          </a:xfrm>
        </p:spPr>
        <p:txBody>
          <a:bodyPr/>
          <a:lstStyle/>
          <a:p>
            <a:fld id="{315A2584-9EDC-47C5-8355-CB9185F82E40}" type="slidenum">
              <a:rPr lang="ru-RU" smtClean="0"/>
              <a:t>8</a:t>
            </a:fld>
            <a:endParaRPr lang="ru-RU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35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2-ГЛР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936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2584-9EDC-47C5-8355-CB9185F82E40}" type="slidenum">
              <a:rPr lang="ru-RU" smtClean="0"/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6357" y="4286890"/>
            <a:ext cx="8140869" cy="1150199"/>
          </a:xfrm>
          <a:prstGeom prst="rect">
            <a:avLst/>
          </a:prstGeom>
          <a:solidFill>
            <a:srgbClr val="DEF4F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457200"/>
            <a:endParaRPr lang="ru-RU" kern="0">
              <a:solidFill>
                <a:srgbClr val="FFFFFF"/>
              </a:solidFill>
              <a:latin typeface="Arial Narrow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550" y="0"/>
            <a:ext cx="933450" cy="13247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8764" y="5533235"/>
            <a:ext cx="933450" cy="1324765"/>
          </a:xfrm>
          <a:prstGeom prst="rect">
            <a:avLst/>
          </a:prstGeom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372211" y="1667533"/>
            <a:ext cx="9844451" cy="604587"/>
          </a:xfrm>
          <a:prstGeom prst="flowChartAlternateProcess">
            <a:avLst/>
          </a:prstGeom>
          <a:solidFill>
            <a:srgbClr val="D5F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смены кода возраста рубки используют корректировку ключевых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реквизитов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выйдите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главное меню клавишей «</a:t>
            </a: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пока не станет активно главное меню.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418088" y="2541985"/>
            <a:ext cx="2852402" cy="402258"/>
            <a:chOff x="409367" y="2928920"/>
            <a:chExt cx="3372272" cy="479683"/>
          </a:xfrm>
        </p:grpSpPr>
        <p:sp>
          <p:nvSpPr>
            <p:cNvPr id="19" name="Блок-схема: альтернативный процесс 18"/>
            <p:cNvSpPr/>
            <p:nvPr/>
          </p:nvSpPr>
          <p:spPr>
            <a:xfrm>
              <a:off x="744188" y="2935879"/>
              <a:ext cx="3037451" cy="472724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Выберете вкладку «Ввод».</a:t>
              </a:r>
            </a:p>
          </p:txBody>
        </p:sp>
        <p:sp>
          <p:nvSpPr>
            <p:cNvPr id="20" name="Блок-схема: узел 19"/>
            <p:cNvSpPr/>
            <p:nvPr/>
          </p:nvSpPr>
          <p:spPr>
            <a:xfrm>
              <a:off x="409367" y="2928920"/>
              <a:ext cx="432151" cy="415905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41756" y="3130991"/>
            <a:ext cx="4908998" cy="491905"/>
            <a:chOff x="477229" y="2799702"/>
            <a:chExt cx="5803696" cy="586584"/>
          </a:xfrm>
        </p:grpSpPr>
        <p:sp>
          <p:nvSpPr>
            <p:cNvPr id="24" name="Блок-схема: альтернативный процесс 23"/>
            <p:cNvSpPr/>
            <p:nvPr/>
          </p:nvSpPr>
          <p:spPr>
            <a:xfrm>
              <a:off x="784068" y="2799702"/>
              <a:ext cx="5496857" cy="586584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Далее «Корректировка ключевых реквизитов».</a:t>
              </a:r>
            </a:p>
          </p:txBody>
        </p:sp>
        <p:sp>
          <p:nvSpPr>
            <p:cNvPr id="25" name="Блок-схема: узел 24"/>
            <p:cNvSpPr/>
            <p:nvPr/>
          </p:nvSpPr>
          <p:spPr>
            <a:xfrm>
              <a:off x="477229" y="2799936"/>
              <a:ext cx="432151" cy="407025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03178" y="3770475"/>
            <a:ext cx="4971833" cy="439325"/>
            <a:chOff x="530826" y="2860270"/>
            <a:chExt cx="3218197" cy="523885"/>
          </a:xfrm>
        </p:grpSpPr>
        <p:sp>
          <p:nvSpPr>
            <p:cNvPr id="28" name="Блок-схема: альтернативный процесс 27"/>
            <p:cNvSpPr/>
            <p:nvPr/>
          </p:nvSpPr>
          <p:spPr>
            <a:xfrm>
              <a:off x="700788" y="2874917"/>
              <a:ext cx="3048235" cy="509238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Двойным кликом мыши выберете лесничество</a:t>
              </a:r>
              <a:r>
                <a:rPr lang="ru-RU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29" name="Блок-схема: узел 28"/>
            <p:cNvSpPr/>
            <p:nvPr/>
          </p:nvSpPr>
          <p:spPr>
            <a:xfrm>
              <a:off x="530826" y="2860270"/>
              <a:ext cx="238970" cy="422133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18088" y="4429452"/>
            <a:ext cx="4956923" cy="561544"/>
            <a:chOff x="510393" y="2795631"/>
            <a:chExt cx="5846329" cy="812618"/>
          </a:xfrm>
        </p:grpSpPr>
        <p:sp>
          <p:nvSpPr>
            <p:cNvPr id="31" name="Блок-схема: альтернативный процесс 30"/>
            <p:cNvSpPr/>
            <p:nvPr/>
          </p:nvSpPr>
          <p:spPr>
            <a:xfrm>
              <a:off x="693305" y="2795631"/>
              <a:ext cx="5663417" cy="812618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Укажите </a:t>
              </a:r>
              <a:r>
                <a:rPr lang="ru-RU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форму для корректировки ключевых реквизитов</a:t>
              </a:r>
            </a:p>
          </p:txBody>
        </p:sp>
        <p:sp>
          <p:nvSpPr>
            <p:cNvPr id="32" name="Блок-схема: узел 31"/>
            <p:cNvSpPr/>
            <p:nvPr/>
          </p:nvSpPr>
          <p:spPr>
            <a:xfrm>
              <a:off x="510393" y="2811427"/>
              <a:ext cx="432151" cy="460463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43818" y="5273030"/>
            <a:ext cx="4949291" cy="1141522"/>
            <a:chOff x="431885" y="2695484"/>
            <a:chExt cx="5884523" cy="828943"/>
          </a:xfrm>
        </p:grpSpPr>
        <p:sp>
          <p:nvSpPr>
            <p:cNvPr id="35" name="Блок-схема: альтернативный процесс 34"/>
            <p:cNvSpPr/>
            <p:nvPr/>
          </p:nvSpPr>
          <p:spPr>
            <a:xfrm>
              <a:off x="700787" y="2695484"/>
              <a:ext cx="5615621" cy="828943"/>
            </a:xfrm>
            <a:prstGeom prst="flowChartAlternateProcess">
              <a:avLst/>
            </a:prstGeom>
            <a:solidFill>
              <a:srgbClr val="D5F1F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08000"/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верхней части открывшегося окна укажите код строки, которую хотите отредактировать и нажмите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». Автоматически переходим в нижнее окно для ввода актуального кода. Далее снова клавиша «</a:t>
              </a:r>
              <a:r>
                <a:rPr lang="en-US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Enter</a:t>
              </a:r>
              <a:r>
                <a:rPr lang="ru-RU" sz="1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</a:t>
              </a:r>
              <a:r>
                <a:rPr lang="en-US" sz="1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Блок-схема: узел 35"/>
            <p:cNvSpPr/>
            <p:nvPr/>
          </p:nvSpPr>
          <p:spPr>
            <a:xfrm>
              <a:off x="431885" y="2699398"/>
              <a:ext cx="432151" cy="246520"/>
            </a:xfrm>
            <a:prstGeom prst="flowChartConnector">
              <a:avLst/>
            </a:prstGeom>
            <a:solidFill>
              <a:srgbClr val="DEF4F6"/>
            </a:solidFill>
            <a:ln>
              <a:solidFill>
                <a:srgbClr val="6F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32511" y="2402400"/>
            <a:ext cx="2635198" cy="1576420"/>
            <a:chOff x="5732511" y="2402400"/>
            <a:chExt cx="2635198" cy="1576420"/>
          </a:xfrm>
        </p:grpSpPr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6310" y="2402400"/>
              <a:ext cx="2265553" cy="1576420"/>
            </a:xfrm>
            <a:prstGeom prst="rect">
              <a:avLst/>
            </a:prstGeom>
          </p:spPr>
        </p:pic>
        <p:grpSp>
          <p:nvGrpSpPr>
            <p:cNvPr id="52" name="Группа 51"/>
            <p:cNvGrpSpPr/>
            <p:nvPr/>
          </p:nvGrpSpPr>
          <p:grpSpPr>
            <a:xfrm>
              <a:off x="6054985" y="2639309"/>
              <a:ext cx="2312724" cy="1014619"/>
              <a:chOff x="6054985" y="2639309"/>
              <a:chExt cx="2312724" cy="1014619"/>
            </a:xfrm>
          </p:grpSpPr>
          <p:pic>
            <p:nvPicPr>
              <p:cNvPr id="38" name="Рисунок 3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09833" y="2639309"/>
                <a:ext cx="257005" cy="236699"/>
              </a:xfrm>
              <a:prstGeom prst="rect">
                <a:avLst/>
              </a:prstGeom>
            </p:spPr>
          </p:pic>
          <p:pic>
            <p:nvPicPr>
              <p:cNvPr id="39" name="Рисунок 3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06183" y="3417229"/>
                <a:ext cx="257005" cy="236699"/>
              </a:xfrm>
              <a:prstGeom prst="rect">
                <a:avLst/>
              </a:prstGeom>
            </p:spPr>
          </p:pic>
          <p:sp>
            <p:nvSpPr>
              <p:cNvPr id="44" name="Прямоугольник 43"/>
              <p:cNvSpPr/>
              <p:nvPr/>
            </p:nvSpPr>
            <p:spPr>
              <a:xfrm>
                <a:off x="6054985" y="2644702"/>
                <a:ext cx="376323" cy="184486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085049" y="3442244"/>
                <a:ext cx="2269385" cy="193157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49" name="Рисунок 4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9274" y="2639309"/>
                <a:ext cx="257005" cy="236699"/>
              </a:xfrm>
              <a:prstGeom prst="rect">
                <a:avLst/>
              </a:prstGeom>
            </p:spPr>
          </p:pic>
          <p:pic>
            <p:nvPicPr>
              <p:cNvPr id="50" name="Рисунок 4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5624" y="3384921"/>
                <a:ext cx="292085" cy="269007"/>
              </a:xfrm>
              <a:prstGeom prst="rect">
                <a:avLst/>
              </a:prstGeom>
            </p:spPr>
          </p:pic>
        </p:grpSp>
        <p:sp>
          <p:nvSpPr>
            <p:cNvPr id="53" name="Прямоугольник 52"/>
            <p:cNvSpPr/>
            <p:nvPr/>
          </p:nvSpPr>
          <p:spPr>
            <a:xfrm>
              <a:off x="5732511" y="3263560"/>
              <a:ext cx="488273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751645" y="2526417"/>
              <a:ext cx="411755" cy="54145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dirty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5751645" y="4025280"/>
            <a:ext cx="4664159" cy="523220"/>
            <a:chOff x="5633108" y="5292059"/>
            <a:chExt cx="4664159" cy="523220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 rotWithShape="1">
            <a:blip r:embed="rId6"/>
            <a:srcRect l="1896" t="46051" r="11919" b="12892"/>
            <a:stretch/>
          </p:blipFill>
          <p:spPr>
            <a:xfrm>
              <a:off x="6115731" y="5453447"/>
              <a:ext cx="4125469" cy="227348"/>
            </a:xfrm>
            <a:prstGeom prst="rect">
              <a:avLst/>
            </a:prstGeom>
          </p:spPr>
        </p:pic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4737" y="5421522"/>
              <a:ext cx="257005" cy="236699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6080562" y="5436246"/>
              <a:ext cx="4216705" cy="244549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5633108" y="5292059"/>
              <a:ext cx="488273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693461" y="4687199"/>
            <a:ext cx="4603807" cy="940367"/>
            <a:chOff x="5678024" y="5842931"/>
            <a:chExt cx="4603807" cy="940367"/>
          </a:xfrm>
        </p:grpSpPr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80563" y="5842931"/>
              <a:ext cx="4201268" cy="861343"/>
            </a:xfrm>
            <a:prstGeom prst="rect">
              <a:avLst/>
            </a:prstGeom>
          </p:spPr>
        </p:pic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464" y="6403338"/>
              <a:ext cx="257005" cy="236699"/>
            </a:xfrm>
            <a:prstGeom prst="rect">
              <a:avLst/>
            </a:prstGeom>
          </p:spPr>
        </p:pic>
        <p:sp>
          <p:nvSpPr>
            <p:cNvPr id="56" name="Прямоугольник 55"/>
            <p:cNvSpPr/>
            <p:nvPr/>
          </p:nvSpPr>
          <p:spPr>
            <a:xfrm>
              <a:off x="5678024" y="6260078"/>
              <a:ext cx="488273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dirty="0" smtClean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800" b="1" cap="none" spc="0" dirty="0">
                <a:ln w="38100">
                  <a:solidFill>
                    <a:srgbClr val="2E99A4"/>
                  </a:solidFill>
                  <a:prstDash val="solid"/>
                </a:ln>
                <a:solidFill>
                  <a:srgbClr val="2E99A4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713387" y="5786171"/>
            <a:ext cx="3347602" cy="1026202"/>
            <a:chOff x="5713387" y="5786171"/>
            <a:chExt cx="3347602" cy="102620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5713387" y="5786171"/>
              <a:ext cx="3347602" cy="1026202"/>
              <a:chOff x="5664554" y="5785845"/>
              <a:chExt cx="3347602" cy="1026202"/>
            </a:xfrm>
          </p:grpSpPr>
          <p:pic>
            <p:nvPicPr>
              <p:cNvPr id="37" name="Рисунок 36"/>
              <p:cNvPicPr>
                <a:picLocks noChangeAspect="1"/>
              </p:cNvPicPr>
              <p:nvPr/>
            </p:nvPicPr>
            <p:blipFill rotWithShape="1">
              <a:blip r:embed="rId8"/>
              <a:srcRect r="13858"/>
              <a:stretch/>
            </p:blipFill>
            <p:spPr>
              <a:xfrm>
                <a:off x="6114785" y="5785845"/>
                <a:ext cx="2897371" cy="1026202"/>
              </a:xfrm>
              <a:prstGeom prst="rect">
                <a:avLst/>
              </a:prstGeom>
            </p:spPr>
          </p:pic>
          <p:pic>
            <p:nvPicPr>
              <p:cNvPr id="40" name="Рисунок 3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6748" y="6533505"/>
                <a:ext cx="257005" cy="236699"/>
              </a:xfrm>
              <a:prstGeom prst="rect">
                <a:avLst/>
              </a:prstGeom>
            </p:spPr>
          </p:pic>
          <p:sp>
            <p:nvSpPr>
              <p:cNvPr id="46" name="Прямоугольник 45"/>
              <p:cNvSpPr/>
              <p:nvPr/>
            </p:nvSpPr>
            <p:spPr>
              <a:xfrm>
                <a:off x="6062592" y="6180153"/>
                <a:ext cx="483756" cy="234074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5664554" y="6010285"/>
                <a:ext cx="488273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ru-RU" sz="2800" b="1" dirty="0" smtClean="0">
                    <a:ln w="38100">
                      <a:solidFill>
                        <a:srgbClr val="2E99A4"/>
                      </a:solidFill>
                      <a:prstDash val="solid"/>
                    </a:ln>
                    <a:solidFill>
                      <a:srgbClr val="2E99A4"/>
                    </a:solidFill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2800" b="1" cap="none" spc="0" dirty="0">
                  <a:ln w="38100">
                    <a:solidFill>
                      <a:srgbClr val="2E99A4"/>
                    </a:solidFill>
                    <a:prstDash val="solid"/>
                  </a:ln>
                  <a:solidFill>
                    <a:srgbClr val="2E99A4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7" name="Прямоугольник 46"/>
            <p:cNvSpPr/>
            <p:nvPr/>
          </p:nvSpPr>
          <p:spPr>
            <a:xfrm>
              <a:off x="6122953" y="6578299"/>
              <a:ext cx="483756" cy="234074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372211" y="-5138"/>
            <a:ext cx="9844451" cy="1534821"/>
            <a:chOff x="601393" y="-11031"/>
            <a:chExt cx="9787959" cy="1482313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601393" y="359171"/>
              <a:ext cx="8040499" cy="1112111"/>
            </a:xfrm>
            <a:prstGeom prst="rect">
              <a:avLst/>
            </a:prstGeom>
            <a:gradFill flip="none" rotWithShape="1">
              <a:gsLst>
                <a:gs pos="29035">
                  <a:srgbClr val="DAF4F7"/>
                </a:gs>
                <a:gs pos="40000">
                  <a:srgbClr val="E0F6F8"/>
                </a:gs>
                <a:gs pos="0">
                  <a:srgbClr val="E0F6F8"/>
                </a:gs>
                <a:gs pos="60000">
                  <a:srgbClr val="C2E4E8"/>
                </a:gs>
                <a:gs pos="93000">
                  <a:srgbClr val="E0F6F8"/>
                </a:gs>
                <a:gs pos="99000">
                  <a:schemeClr val="bg1">
                    <a:lumMod val="95000"/>
                  </a:scheme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solidFill>
                  <a:srgbClr val="FFFFFF"/>
                </a:solidFill>
                <a:latin typeface="Arial Narrow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829565" y="184719"/>
              <a:ext cx="8554641" cy="1115788"/>
            </a:xfrm>
            <a:prstGeom prst="rect">
              <a:avLst/>
            </a:prstGeom>
            <a:gradFill>
              <a:gsLst>
                <a:gs pos="44000">
                  <a:srgbClr val="D7F3F6"/>
                </a:gs>
                <a:gs pos="1000">
                  <a:srgbClr val="7DC5CD"/>
                </a:gs>
                <a:gs pos="21000">
                  <a:srgbClr val="7DD9E3"/>
                </a:gs>
                <a:gs pos="68000">
                  <a:srgbClr val="BFECF1"/>
                </a:gs>
                <a:gs pos="91000">
                  <a:srgbClr val="E0F6F8"/>
                </a:gs>
              </a:gsLst>
              <a:lin ang="135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/>
              <a:endParaRPr lang="ru-RU" kern="0">
                <a:gradFill flip="none" rotWithShape="1">
                  <a:gsLst>
                    <a:gs pos="0">
                      <a:srgbClr val="FFFFFF">
                        <a:shade val="30000"/>
                        <a:satMod val="115000"/>
                      </a:srgbClr>
                    </a:gs>
                    <a:gs pos="50000">
                      <a:srgbClr val="FFFFFF">
                        <a:shade val="67500"/>
                        <a:satMod val="115000"/>
                      </a:srgbClr>
                    </a:gs>
                    <a:gs pos="100000">
                      <a:srgbClr val="FFFFFF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Narrow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036367" y="-11031"/>
              <a:ext cx="9352985" cy="984021"/>
            </a:xfrm>
            <a:prstGeom prst="rect">
              <a:avLst/>
            </a:prstGeom>
            <a:solidFill>
              <a:srgbClr val="2E99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+mn-ea"/>
                <a:cs typeface="+mn-cs"/>
              </a:endParaRPr>
            </a:p>
          </p:txBody>
        </p:sp>
      </p:grpSp>
      <p:sp>
        <p:nvSpPr>
          <p:cNvPr id="63" name="Заголовок 1"/>
          <p:cNvSpPr>
            <a:spLocks noGrp="1"/>
          </p:cNvSpPr>
          <p:nvPr>
            <p:ph type="title"/>
          </p:nvPr>
        </p:nvSpPr>
        <p:spPr>
          <a:xfrm>
            <a:off x="788881" y="-39077"/>
            <a:ext cx="9362449" cy="10921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и корректировка </a:t>
            </a:r>
            <a:r>
              <a:rPr lang="ru-RU" sz="3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2-ГЛР. Корректировка ключевых реквизитов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584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12142</TotalTime>
  <Words>3610</Words>
  <Application>Microsoft Office PowerPoint</Application>
  <PresentationFormat>Широкоэкранный</PresentationFormat>
  <Paragraphs>757</Paragraphs>
  <Slides>30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Times New Roman</vt:lpstr>
      <vt:lpstr>Тема Office</vt:lpstr>
      <vt:lpstr>Ввод и корректировка информации в программе PPP_LesFond</vt:lpstr>
      <vt:lpstr>Презентация PowerPoint</vt:lpstr>
      <vt:lpstr>Ввод и корректировка информации </vt:lpstr>
      <vt:lpstr>Выбор формы для ввода и редактирования данных</vt:lpstr>
      <vt:lpstr>Ввод и корректировка формы 1-ГЛР</vt:lpstr>
      <vt:lpstr>Презентация PowerPoint</vt:lpstr>
      <vt:lpstr>Ввод и корректировка формы 2-ГЛР </vt:lpstr>
      <vt:lpstr>Ввод и корректировка формы 2-ГЛР </vt:lpstr>
      <vt:lpstr>Ввод и корректировка формы 2-ГЛР. Корректировка ключевых реквизитов </vt:lpstr>
      <vt:lpstr>Ввод и корректировка формы 2-ГЛР. Внутриформенные контроли</vt:lpstr>
      <vt:lpstr>Ввод и корректировка формы 3-ГЛР </vt:lpstr>
      <vt:lpstr>Ввод и корректировка форм 3-, 302, 10-ГЛР </vt:lpstr>
      <vt:lpstr>Ввод и корректировка формы 12-ГЛР. Внутриформенные контроли</vt:lpstr>
      <vt:lpstr>Ввод и корректировка формы 13-ГЛР </vt:lpstr>
      <vt:lpstr>Ввод и корректировка формы 13-ГЛР </vt:lpstr>
      <vt:lpstr>Ввод и корректировка формы 5-ГЛР </vt:lpstr>
      <vt:lpstr>Формы не обязательные для заполнения</vt:lpstr>
      <vt:lpstr>Ввод и корректировка формы 11-ГЛР </vt:lpstr>
      <vt:lpstr>Межформенный контроль форм ГЛР</vt:lpstr>
      <vt:lpstr>Межформенный контроль форм ГЛР</vt:lpstr>
      <vt:lpstr>Исправление ошибок </vt:lpstr>
      <vt:lpstr>Исправление ошибок (для лесничества)</vt:lpstr>
      <vt:lpstr>Работа с присланными BD (для ОИВ)</vt:lpstr>
      <vt:lpstr>Работа с присланными BD (для ОИВ)</vt:lpstr>
      <vt:lpstr>Работа с присланными BD (для ОИВ)</vt:lpstr>
      <vt:lpstr>Формирование свода по субъекту (только для ОИВ)</vt:lpstr>
      <vt:lpstr>Формирование свода по субъекту (только для ОИВ)</vt:lpstr>
      <vt:lpstr>Вывод информации из базы данных</vt:lpstr>
      <vt:lpstr>Вывод информации из базы данных</vt:lpstr>
      <vt:lpstr>Приложение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Глазова Ирина Александровна</dc:creator>
  <cp:lastModifiedBy>Калуцких Ирина Александровна</cp:lastModifiedBy>
  <cp:revision>385</cp:revision>
  <dcterms:created xsi:type="dcterms:W3CDTF">2024-09-19T10:10:36Z</dcterms:created>
  <dcterms:modified xsi:type="dcterms:W3CDTF">2025-12-22T08:40:36Z</dcterms:modified>
</cp:coreProperties>
</file>